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781AA-3FAF-44DA-A3B2-6E0AE7FE92F2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81A60-BD61-4736-971F-9E8532975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F85B-6381-46EC-84EF-AE6763DF4DB7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896B5-01B1-44C9-BAE4-ECBC3CAC7A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062E6-0600-4742-9C7F-F4D2493483D7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67CA0-64F7-47AC-8CC7-131A408A69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0DFF8-BC7E-4443-A097-7A01B7BBE6EC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1D942-3750-4A2B-8087-6A9F2C78A1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A6BC0-C978-4DD4-ABB2-D04E7799872F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F4250-D81F-4458-B311-88DA9F1E93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C9171-AB5B-4F4D-8234-50D05B835240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7457F-5A67-4D03-A101-71EDB4C881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EC29-97B0-4115-853F-40C666413E35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9352D-1EE9-425D-A79E-B329CCE8D7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76D5-56A1-4800-BFA4-9DC222A3554F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98CA0-3CF5-4D0B-865C-35AEF3303A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F6882-9C2E-4033-881F-8BD79B7FB9C0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841DD-7D25-4849-87D7-C6FF62AE1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06AD0-50C6-4A38-B61C-C83C986B169C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784EA-0EB3-4E86-BC96-A34831CED7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B1A70-2291-4E09-B591-8F1F65D6B0C2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650E9-8789-42CC-AD85-8AED72B600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4502F6-CF61-4232-8633-F93E60F0532D}" type="datetimeFigureOut">
              <a:rPr lang="en-GB"/>
              <a:pPr>
                <a:defRPr/>
              </a:pPr>
              <a:t>14/03/2013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24D43E-D7BF-450A-AA3E-A892AAA5D4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1124744"/>
            <a:ext cx="1994520" cy="14904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2,990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1,700?</a:t>
            </a:r>
          </a:p>
        </p:txBody>
      </p:sp>
      <p:sp>
        <p:nvSpPr>
          <p:cNvPr id="3" name="Down Arrow 2"/>
          <p:cNvSpPr/>
          <p:nvPr/>
        </p:nvSpPr>
        <p:spPr>
          <a:xfrm>
            <a:off x="1042988" y="1700213"/>
            <a:ext cx="485775" cy="360362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2411760" y="1124744"/>
            <a:ext cx="1994520" cy="14904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/>
              <a:t>£72.9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million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0" y="1124744"/>
            <a:ext cx="1994520" cy="14904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dirty="0"/>
              <a:t>6%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732240" y="1124744"/>
            <a:ext cx="1994520" cy="149046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2222500">
              <a:lnSpc>
                <a:spcPct val="90000"/>
              </a:lnSpc>
              <a:spcAft>
                <a:spcPct val="35000"/>
              </a:spcAft>
            </a:pPr>
            <a:r>
              <a:rPr lang="en-GB" sz="4000">
                <a:solidFill>
                  <a:srgbClr val="FFFFFF"/>
                </a:solidFill>
                <a:cs typeface="Arial" charset="0"/>
              </a:rPr>
              <a:t>3 x 0</a:t>
            </a:r>
            <a:r>
              <a:rPr lang="en-GB" sz="4000">
                <a:solidFill>
                  <a:srgbClr val="FFFFFF"/>
                </a:solidFill>
                <a:latin typeface="Vrinda"/>
                <a:ea typeface="Vrinda"/>
                <a:cs typeface="Vrinda"/>
              </a:rPr>
              <a:t>°c</a:t>
            </a:r>
            <a:endParaRPr lang="en-GB" sz="40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1520" y="2780928"/>
            <a:ext cx="1994520" cy="14904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222250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5400" b="1" dirty="0"/>
              <a:t>371</a:t>
            </a:r>
            <a:endParaRPr lang="en-GB" sz="5400" dirty="0"/>
          </a:p>
        </p:txBody>
      </p:sp>
      <p:sp>
        <p:nvSpPr>
          <p:cNvPr id="9" name="Rounded Rectangle 8"/>
          <p:cNvSpPr/>
          <p:nvPr/>
        </p:nvSpPr>
        <p:spPr>
          <a:xfrm>
            <a:off x="251520" y="4437112"/>
            <a:ext cx="1994520" cy="14904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24.3%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6.4%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411760" y="2780928"/>
            <a:ext cx="1994520" cy="14904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/>
              <a:t>56</a:t>
            </a:r>
            <a:r>
              <a:rPr lang="en-GB" sz="3600" b="1" dirty="0"/>
              <a:t> days</a:t>
            </a:r>
            <a:endParaRPr lang="en-GB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6732240" y="2780928"/>
            <a:ext cx="1994520" cy="14904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/>
              <a:t>£674,600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572000" y="2780928"/>
            <a:ext cx="1994520" cy="149046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/>
              <a:t>1.48%</a:t>
            </a:r>
            <a:endParaRPr lang="en-GB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2411760" y="4437112"/>
            <a:ext cx="1994520" cy="149046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/>
              <a:t>4.75%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572000" y="4437112"/>
            <a:ext cx="1994520" cy="149046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220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/>
              <a:t>174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732240" y="4437112"/>
            <a:ext cx="1994520" cy="14904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800" b="1" dirty="0"/>
              <a:t>5</a:t>
            </a:r>
            <a:r>
              <a:rPr lang="en-GB" sz="7200" b="1" dirty="0"/>
              <a:t> </a:t>
            </a:r>
            <a:r>
              <a:rPr lang="en-GB" sz="2400" b="1" dirty="0"/>
              <a:t>years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5292725" y="5013325"/>
            <a:ext cx="484188" cy="360363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" name="Down Arrow 17"/>
          <p:cNvSpPr/>
          <p:nvPr/>
        </p:nvSpPr>
        <p:spPr>
          <a:xfrm rot="10800000">
            <a:off x="971550" y="5013325"/>
            <a:ext cx="484188" cy="360363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3352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165850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itle 3"/>
          <p:cNvSpPr txBox="1">
            <a:spLocks/>
          </p:cNvSpPr>
          <p:nvPr/>
        </p:nvSpPr>
        <p:spPr>
          <a:xfrm>
            <a:off x="323528" y="332656"/>
            <a:ext cx="8229600" cy="56207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GB" sz="3600">
                <a:solidFill>
                  <a:srgbClr val="FFFFFF"/>
                </a:solidFill>
                <a:cs typeface="Arial" charset="0"/>
              </a:rPr>
              <a:t>Housing Service Plan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3600" smtClean="0">
                <a:solidFill>
                  <a:srgbClr val="FFFFFF"/>
                </a:solidFill>
                <a:cs typeface="Arial" charset="0"/>
              </a:rPr>
              <a:t>Housing Service Plan</a:t>
            </a:r>
          </a:p>
        </p:txBody>
      </p:sp>
      <p:sp>
        <p:nvSpPr>
          <p:cNvPr id="14340" name="Content Placeholder 4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Introduce new Keyways allocations scheme</a:t>
            </a:r>
          </a:p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Simplify tenancy sign-up arrangements </a:t>
            </a:r>
          </a:p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Devise new asset management strategy</a:t>
            </a:r>
          </a:p>
          <a:p>
            <a:pPr lvl="1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000" smtClean="0"/>
              <a:t>New repair priorities</a:t>
            </a:r>
          </a:p>
          <a:p>
            <a:pPr lvl="1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000" smtClean="0"/>
              <a:t>More planned and cyclical maintenance</a:t>
            </a:r>
          </a:p>
          <a:p>
            <a:pPr lvl="1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000" smtClean="0"/>
              <a:t>Review procedures for managing capital projects</a:t>
            </a:r>
          </a:p>
          <a:p>
            <a:pPr lvl="1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000" smtClean="0"/>
              <a:t>Prepare for the Homes for the Future programme in 2014/15</a:t>
            </a:r>
          </a:p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Introduce flexible fixed term tenancies for new tenants</a:t>
            </a:r>
          </a:p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Tackle tenancy fraud</a:t>
            </a:r>
          </a:p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Improve advice and practical support for tenants affected by welfare reform </a:t>
            </a:r>
          </a:p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Review the role and purpose of sheltered housing</a:t>
            </a:r>
          </a:p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Pilot the regular cleaning of communal areas</a:t>
            </a:r>
          </a:p>
          <a:p>
            <a:pPr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400" smtClean="0"/>
              <a:t>Introduce a range of measures to tackle condensation </a:t>
            </a:r>
          </a:p>
        </p:txBody>
      </p:sp>
      <p:pic>
        <p:nvPicPr>
          <p:cNvPr id="14341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165850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109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Vrinda</vt:lpstr>
      <vt:lpstr>Wingdings</vt:lpstr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Conway</dc:creator>
  <cp:lastModifiedBy>lnash</cp:lastModifiedBy>
  <cp:revision>5</cp:revision>
  <dcterms:created xsi:type="dcterms:W3CDTF">2012-12-19T19:40:32Z</dcterms:created>
  <dcterms:modified xsi:type="dcterms:W3CDTF">2013-03-14T17:03:53Z</dcterms:modified>
</cp:coreProperties>
</file>