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1"/>
  </p:handoutMasterIdLst>
  <p:sldIdLst>
    <p:sldId id="256" r:id="rId2"/>
    <p:sldId id="257" r:id="rId3"/>
    <p:sldId id="258" r:id="rId4"/>
    <p:sldId id="259" r:id="rId5"/>
    <p:sldId id="262" r:id="rId6"/>
    <p:sldId id="263" r:id="rId7"/>
    <p:sldId id="265" r:id="rId8"/>
    <p:sldId id="266" r:id="rId9"/>
    <p:sldId id="264" r:id="rId10"/>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09F"/>
    <a:srgbClr val="1A7B9A"/>
    <a:srgbClr val="82B841"/>
    <a:srgbClr val="236EA4"/>
    <a:srgbClr val="0B8E7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72" d="100"/>
          <a:sy n="72" d="100"/>
        </p:scale>
        <p:origin x="-96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327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645C99C-67B2-44FD-8F59-70B287F804DD}" type="datetimeFigureOut">
              <a:rPr lang="en-GB"/>
              <a:pPr/>
              <a:t>07/02/2013</a:t>
            </a:fld>
            <a:endParaRPr lang="en-GB"/>
          </a:p>
        </p:txBody>
      </p:sp>
      <p:sp>
        <p:nvSpPr>
          <p:cNvPr id="3277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277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C437DEE-C010-43E4-8E41-D19AD2BA106B}" type="slidenum">
              <a:rPr lang="en-GB"/>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FB15398C-399C-4A98-9C1A-92BC7C5C45EB}" type="datetime1">
              <a:rPr lang="en-US"/>
              <a:pPr>
                <a:defRPr/>
              </a:pPr>
              <a:t>2/7/2013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B5842D1B-AEF6-460C-943F-AD2F425F26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68B3777D-CDC5-4696-8B5D-9ED2DCAE3C07}" type="datetime1">
              <a:rPr lang="en-US"/>
              <a:pPr>
                <a:defRPr/>
              </a:pPr>
              <a:t>2/7/2013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D1E097B9-A9C4-473E-866D-2C36D69F2F5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DCEBB339-6EFB-43EE-A02A-6BF64667D2C3}" type="datetime1">
              <a:rPr lang="en-US"/>
              <a:pPr>
                <a:defRPr/>
              </a:pPr>
              <a:t>2/7/2013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D18018A4-0ED1-4C0B-9541-0F89180F277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BD14E0B0-B7AF-46CC-8C9B-FADA56796D56}" type="datetime1">
              <a:rPr lang="en-US"/>
              <a:pPr>
                <a:defRPr/>
              </a:pPr>
              <a:t>2/7/2013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8446FDAB-47FD-4029-9EE5-C422E8368E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35E56995-494A-4C11-9426-6EA920AD87B4}" type="datetime1">
              <a:rPr lang="en-US"/>
              <a:pPr>
                <a:defRPr/>
              </a:pPr>
              <a:t>2/7/2013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C6F2D8CC-FDF1-4CAC-9414-5325AA973D9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1767E9E1-8F81-4B95-B265-B42C518E890F}" type="datetime1">
              <a:rPr lang="en-US"/>
              <a:pPr>
                <a:defRPr/>
              </a:pPr>
              <a:t>2/7/2013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322C6317-E2E9-4C95-AAD5-4ED9F9ED78F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8C15869F-0E31-4A20-BB38-A16669BF3E56}" type="datetime1">
              <a:rPr lang="en-US"/>
              <a:pPr>
                <a:defRPr/>
              </a:pPr>
              <a:t>2/7/2013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4CF63BF2-0296-459C-B644-42ECC50417D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EB2B1CD1-B45D-48F2-BD24-6A5B174539C6}" type="datetime1">
              <a:rPr lang="en-US"/>
              <a:pPr>
                <a:defRPr/>
              </a:pPr>
              <a:t>2/7/2013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1C023EDF-F194-44C7-B331-48FE67C7B46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8E37C612-6768-4CF3-81F5-CDCCF8664ECD}" type="datetime1">
              <a:rPr lang="en-US"/>
              <a:pPr>
                <a:defRPr/>
              </a:pPr>
              <a:t>2/7/2013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101AF813-59F3-4D85-9271-A3E0B9A493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11436285-1C72-4D68-B9D5-04B5DDF1A8BD}" type="datetime1">
              <a:rPr lang="en-US"/>
              <a:pPr>
                <a:defRPr/>
              </a:pPr>
              <a:t>2/7/2013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cs typeface="+mn-cs"/>
              </a:defRPr>
            </a:lvl1pPr>
          </a:lstStyle>
          <a:p>
            <a:pPr>
              <a:defRPr/>
            </a:pPr>
            <a:fld id="{CB9C75B2-CC68-4567-BDF8-7BFEC3E0DB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Arches_cropped.png"/>
          <p:cNvPicPr>
            <a:picLocks noChangeAspect="1"/>
          </p:cNvPicPr>
          <p:nvPr userDrawn="1"/>
        </p:nvPicPr>
        <p:blipFill>
          <a:blip r:embed="rId13"/>
          <a:srcRect/>
          <a:stretch>
            <a:fillRect/>
          </a:stretch>
        </p:blipFill>
        <p:spPr bwMode="auto">
          <a:xfrm>
            <a:off x="4060825" y="5959475"/>
            <a:ext cx="5083175" cy="914400"/>
          </a:xfrm>
          <a:prstGeom prst="rect">
            <a:avLst/>
          </a:prstGeom>
          <a:noFill/>
          <a:ln w="9525">
            <a:noFill/>
            <a:miter lim="800000"/>
            <a:headEnd/>
            <a:tailEnd/>
          </a:ln>
        </p:spPr>
      </p:pic>
      <p:sp>
        <p:nvSpPr>
          <p:cNvPr id="7" name="Rectangle 6"/>
          <p:cNvSpPr/>
          <p:nvPr userDrawn="1"/>
        </p:nvSpPr>
        <p:spPr>
          <a:xfrm>
            <a:off x="0" y="881063"/>
            <a:ext cx="9144000" cy="241300"/>
          </a:xfrm>
          <a:prstGeom prst="rect">
            <a:avLst/>
          </a:prstGeom>
          <a:solidFill>
            <a:srgbClr val="1A7B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107" charset="-128"/>
            </a:endParaRPr>
          </a:p>
        </p:txBody>
      </p:sp>
      <p:sp>
        <p:nvSpPr>
          <p:cNvPr id="8" name="TextBox 7"/>
          <p:cNvSpPr txBox="1"/>
          <p:nvPr userDrawn="1"/>
        </p:nvSpPr>
        <p:spPr>
          <a:xfrm>
            <a:off x="5715000" y="835025"/>
            <a:ext cx="3276600" cy="307975"/>
          </a:xfrm>
          <a:prstGeom prst="rect">
            <a:avLst/>
          </a:prstGeom>
          <a:noFill/>
        </p:spPr>
        <p:txBody>
          <a:bodyPr>
            <a:spAutoFit/>
          </a:bodyPr>
          <a:lstStyle/>
          <a:p>
            <a:pPr algn="r">
              <a:defRPr/>
            </a:pPr>
            <a:r>
              <a:rPr lang="en-US" sz="1400" i="1">
                <a:solidFill>
                  <a:schemeClr val="bg1"/>
                </a:solidFill>
                <a:ea typeface="ＭＳ Ｐゴシック" pitchFamily="-107" charset="-128"/>
                <a:cs typeface="Arial" charset="0"/>
              </a:rPr>
              <a:t>Kettering</a:t>
            </a:r>
          </a:p>
        </p:txBody>
      </p:sp>
      <p:pic>
        <p:nvPicPr>
          <p:cNvPr id="1029" name="Picture 6" descr="Nene_CCG_CorporateLogo.png"/>
          <p:cNvPicPr>
            <a:picLocks noChangeAspect="1"/>
          </p:cNvPicPr>
          <p:nvPr userDrawn="1"/>
        </p:nvPicPr>
        <p:blipFill>
          <a:blip r:embed="rId14"/>
          <a:srcRect/>
          <a:stretch>
            <a:fillRect/>
          </a:stretch>
        </p:blipFill>
        <p:spPr bwMode="auto">
          <a:xfrm>
            <a:off x="7162800" y="228600"/>
            <a:ext cx="1752600" cy="496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7" charset="-128"/>
          <a:cs typeface="ＭＳ Ｐゴシック" pitchFamily="-107" charset="-128"/>
        </a:defRPr>
      </a:lvl1pPr>
      <a:lvl2pPr algn="ctr" defTabSz="457200" rtl="0" eaLnBrk="0" fontAlgn="base" hangingPunct="0">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2pPr>
      <a:lvl3pPr algn="ctr" defTabSz="457200" rtl="0" eaLnBrk="0" fontAlgn="base" hangingPunct="0">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3pPr>
      <a:lvl4pPr algn="ctr" defTabSz="457200" rtl="0" eaLnBrk="0" fontAlgn="base" hangingPunct="0">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4pPr>
      <a:lvl5pPr algn="ctr" defTabSz="457200" rtl="0" eaLnBrk="0" fontAlgn="base" hangingPunct="0">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5pPr>
      <a:lvl6pPr marL="457200" algn="ctr" defTabSz="457200" rtl="0" fontAlgn="base">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6pPr>
      <a:lvl7pPr marL="914400" algn="ctr" defTabSz="457200" rtl="0" fontAlgn="base">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7pPr>
      <a:lvl8pPr marL="1371600" algn="ctr" defTabSz="457200" rtl="0" fontAlgn="base">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8pPr>
      <a:lvl9pPr marL="1828800" algn="ctr" defTabSz="457200" rtl="0" fontAlgn="base">
        <a:spcBef>
          <a:spcPct val="0"/>
        </a:spcBef>
        <a:spcAft>
          <a:spcPct val="0"/>
        </a:spcAft>
        <a:defRPr sz="4400">
          <a:solidFill>
            <a:schemeClr val="tx1"/>
          </a:solidFill>
          <a:latin typeface="Calibri" pitchFamily="-107" charset="0"/>
          <a:ea typeface="ＭＳ Ｐゴシック" pitchFamily="-107" charset="-128"/>
          <a:cs typeface="ＭＳ Ｐゴシック" pitchFamily="-107"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7" charset="-128"/>
          <a:cs typeface="ＭＳ Ｐゴシック" pitchFamily="-107"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7"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7"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7"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7"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1A7B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107" charset="-128"/>
            </a:endParaRPr>
          </a:p>
        </p:txBody>
      </p:sp>
      <p:pic>
        <p:nvPicPr>
          <p:cNvPr id="13314" name="Picture 4" descr="arches.png"/>
          <p:cNvPicPr>
            <a:picLocks noChangeAspect="1"/>
          </p:cNvPicPr>
          <p:nvPr/>
        </p:nvPicPr>
        <p:blipFill>
          <a:blip r:embed="rId2"/>
          <a:srcRect/>
          <a:stretch>
            <a:fillRect/>
          </a:stretch>
        </p:blipFill>
        <p:spPr bwMode="auto">
          <a:xfrm>
            <a:off x="3214688" y="5286375"/>
            <a:ext cx="6184900" cy="3759200"/>
          </a:xfrm>
          <a:prstGeom prst="rect">
            <a:avLst/>
          </a:prstGeom>
          <a:noFill/>
          <a:ln w="9525">
            <a:noFill/>
            <a:miter lim="800000"/>
            <a:headEnd/>
            <a:tailEnd/>
          </a:ln>
        </p:spPr>
      </p:pic>
      <p:pic>
        <p:nvPicPr>
          <p:cNvPr id="13315" name="Picture 5" descr="Nene_CCG_CorporateLogo_whiteout.png"/>
          <p:cNvPicPr>
            <a:picLocks noChangeAspect="1"/>
          </p:cNvPicPr>
          <p:nvPr/>
        </p:nvPicPr>
        <p:blipFill>
          <a:blip r:embed="rId3"/>
          <a:srcRect/>
          <a:stretch>
            <a:fillRect/>
          </a:stretch>
        </p:blipFill>
        <p:spPr bwMode="auto">
          <a:xfrm>
            <a:off x="5943600" y="336550"/>
            <a:ext cx="2590800" cy="730250"/>
          </a:xfrm>
          <a:prstGeom prst="rect">
            <a:avLst/>
          </a:prstGeom>
          <a:noFill/>
          <a:ln w="9525">
            <a:noFill/>
            <a:miter lim="800000"/>
            <a:headEnd/>
            <a:tailEnd/>
          </a:ln>
        </p:spPr>
      </p:pic>
      <p:sp>
        <p:nvSpPr>
          <p:cNvPr id="9" name="Rectangle 8"/>
          <p:cNvSpPr/>
          <p:nvPr/>
        </p:nvSpPr>
        <p:spPr>
          <a:xfrm>
            <a:off x="0" y="1347788"/>
            <a:ext cx="9144000" cy="30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107" charset="-128"/>
            </a:endParaRPr>
          </a:p>
        </p:txBody>
      </p:sp>
      <p:sp>
        <p:nvSpPr>
          <p:cNvPr id="13317" name="TextBox 6"/>
          <p:cNvSpPr txBox="1">
            <a:spLocks noChangeArrowheads="1"/>
          </p:cNvSpPr>
          <p:nvPr/>
        </p:nvSpPr>
        <p:spPr bwMode="auto">
          <a:xfrm>
            <a:off x="4876800" y="1306513"/>
            <a:ext cx="3733800" cy="369887"/>
          </a:xfrm>
          <a:prstGeom prst="rect">
            <a:avLst/>
          </a:prstGeom>
          <a:noFill/>
          <a:ln w="9525">
            <a:noFill/>
            <a:miter lim="800000"/>
            <a:headEnd/>
            <a:tailEnd/>
          </a:ln>
        </p:spPr>
        <p:txBody>
          <a:bodyPr>
            <a:spAutoFit/>
          </a:bodyPr>
          <a:lstStyle/>
          <a:p>
            <a:pPr algn="r"/>
            <a:r>
              <a:rPr lang="en-US" i="1">
                <a:solidFill>
                  <a:srgbClr val="1A7B9A"/>
                </a:solidFill>
                <a:cs typeface="Arial" charset="0"/>
              </a:rPr>
              <a:t>Kettering</a:t>
            </a:r>
          </a:p>
        </p:txBody>
      </p:sp>
      <p:sp>
        <p:nvSpPr>
          <p:cNvPr id="8" name="TextBox 5"/>
          <p:cNvSpPr txBox="1"/>
          <p:nvPr/>
        </p:nvSpPr>
        <p:spPr>
          <a:xfrm>
            <a:off x="285750" y="1873250"/>
            <a:ext cx="8572500" cy="3108325"/>
          </a:xfrm>
          <a:prstGeom prst="rect">
            <a:avLst/>
          </a:prstGeom>
          <a:noFill/>
        </p:spPr>
        <p:txBody>
          <a:bodyPr>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7"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7"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7"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7"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7" charset="-128"/>
                <a:cs typeface="+mn-cs"/>
              </a:defRPr>
            </a:lvl5pPr>
            <a:lvl6pPr marL="2286000" algn="l" defTabSz="914400" rtl="0" eaLnBrk="1" latinLnBrk="0" hangingPunct="1">
              <a:defRPr kern="1200">
                <a:solidFill>
                  <a:schemeClr val="tx1"/>
                </a:solidFill>
                <a:latin typeface="Arial" charset="0"/>
                <a:ea typeface="ＭＳ Ｐゴシック" pitchFamily="-107" charset="-128"/>
                <a:cs typeface="+mn-cs"/>
              </a:defRPr>
            </a:lvl6pPr>
            <a:lvl7pPr marL="2743200" algn="l" defTabSz="914400" rtl="0" eaLnBrk="1" latinLnBrk="0" hangingPunct="1">
              <a:defRPr kern="1200">
                <a:solidFill>
                  <a:schemeClr val="tx1"/>
                </a:solidFill>
                <a:latin typeface="Arial" charset="0"/>
                <a:ea typeface="ＭＳ Ｐゴシック" pitchFamily="-107" charset="-128"/>
                <a:cs typeface="+mn-cs"/>
              </a:defRPr>
            </a:lvl7pPr>
            <a:lvl8pPr marL="3200400" algn="l" defTabSz="914400" rtl="0" eaLnBrk="1" latinLnBrk="0" hangingPunct="1">
              <a:defRPr kern="1200">
                <a:solidFill>
                  <a:schemeClr val="tx1"/>
                </a:solidFill>
                <a:latin typeface="Arial" charset="0"/>
                <a:ea typeface="ＭＳ Ｐゴシック" pitchFamily="-107" charset="-128"/>
                <a:cs typeface="+mn-cs"/>
              </a:defRPr>
            </a:lvl8pPr>
            <a:lvl9pPr marL="3657600" algn="l" defTabSz="914400" rtl="0" eaLnBrk="1" latinLnBrk="0" hangingPunct="1">
              <a:defRPr kern="1200">
                <a:solidFill>
                  <a:schemeClr val="tx1"/>
                </a:solidFill>
                <a:latin typeface="Arial" charset="0"/>
                <a:ea typeface="ＭＳ Ｐゴシック" pitchFamily="-107" charset="-128"/>
                <a:cs typeface="+mn-cs"/>
              </a:defRPr>
            </a:lvl9pPr>
          </a:lstStyle>
          <a:p>
            <a:pPr algn="ctr">
              <a:defRPr/>
            </a:pPr>
            <a:r>
              <a:rPr lang="en-GB" sz="4400" b="1" dirty="0" smtClean="0">
                <a:solidFill>
                  <a:schemeClr val="tx2">
                    <a:lumMod val="20000"/>
                    <a:lumOff val="80000"/>
                  </a:schemeClr>
                </a:solidFill>
              </a:rPr>
              <a:t>The Health and Wellbeing Strategy for Northamptonshire</a:t>
            </a:r>
          </a:p>
          <a:p>
            <a:pPr algn="ctr">
              <a:defRPr/>
            </a:pPr>
            <a:endParaRPr lang="en-GB" sz="4400" b="1" dirty="0" smtClean="0">
              <a:solidFill>
                <a:schemeClr val="tx2">
                  <a:lumMod val="20000"/>
                  <a:lumOff val="80000"/>
                </a:schemeClr>
              </a:solidFill>
            </a:endParaRPr>
          </a:p>
          <a:p>
            <a:pPr algn="ctr">
              <a:defRPr/>
            </a:pPr>
            <a:r>
              <a:rPr lang="en-GB" sz="3200" b="1" dirty="0" smtClean="0">
                <a:solidFill>
                  <a:schemeClr val="tx2">
                    <a:lumMod val="20000"/>
                    <a:lumOff val="80000"/>
                  </a:schemeClr>
                </a:solidFill>
              </a:rPr>
              <a:t>Peter Watson, Kettering Senior Locality Manager, Nene CCG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7"/>
          <p:cNvSpPr txBox="1">
            <a:spLocks noChangeArrowheads="1"/>
          </p:cNvSpPr>
          <p:nvPr/>
        </p:nvSpPr>
        <p:spPr bwMode="auto">
          <a:xfrm>
            <a:off x="228600" y="1285875"/>
            <a:ext cx="8558213" cy="4462463"/>
          </a:xfrm>
          <a:prstGeom prst="rect">
            <a:avLst/>
          </a:prstGeom>
          <a:noFill/>
          <a:ln w="9525">
            <a:noFill/>
            <a:miter lim="800000"/>
            <a:headEnd/>
            <a:tailEnd/>
          </a:ln>
        </p:spPr>
        <p:txBody>
          <a:bodyPr>
            <a:spAutoFit/>
          </a:bodyPr>
          <a:lstStyle/>
          <a:p>
            <a:pPr>
              <a:defRPr/>
            </a:pPr>
            <a:endParaRPr lang="en-US" sz="2800" b="1" dirty="0">
              <a:solidFill>
                <a:srgbClr val="15609F"/>
              </a:solidFill>
              <a:latin typeface="Calibri" pitchFamily="-107" charset="0"/>
              <a:ea typeface="ＭＳ Ｐゴシック" pitchFamily="-107" charset="-128"/>
              <a:cs typeface="+mn-cs"/>
            </a:endParaRPr>
          </a:p>
          <a:p>
            <a:pPr>
              <a:defRPr/>
            </a:pPr>
            <a:r>
              <a:rPr lang="en-US" sz="2800" b="1" dirty="0">
                <a:solidFill>
                  <a:srgbClr val="15609F"/>
                </a:solidFill>
                <a:latin typeface="Arial" pitchFamily="34" charset="0"/>
                <a:ea typeface="ＭＳ Ｐゴシック" pitchFamily="-107" charset="-128"/>
                <a:cs typeface="Arial" pitchFamily="34" charset="0"/>
              </a:rPr>
              <a:t>Introduction</a:t>
            </a:r>
          </a:p>
          <a:p>
            <a:pPr>
              <a:defRPr/>
            </a:pPr>
            <a:endParaRPr lang="en-US" sz="2800" b="1" dirty="0">
              <a:solidFill>
                <a:srgbClr val="15609F"/>
              </a:solidFill>
              <a:latin typeface="Arial" pitchFamily="34" charset="0"/>
              <a:ea typeface="ＭＳ Ｐゴシック" pitchFamily="-107" charset="-128"/>
              <a:cs typeface="Arial" pitchFamily="34" charset="0"/>
            </a:endParaRPr>
          </a:p>
          <a:p>
            <a:pPr marL="531813">
              <a:defRPr/>
            </a:pPr>
            <a:r>
              <a:rPr lang="en-GB" sz="2000" dirty="0">
                <a:solidFill>
                  <a:srgbClr val="15609F"/>
                </a:solidFill>
                <a:latin typeface="Arial" pitchFamily="34" charset="0"/>
                <a:ea typeface="ＭＳ Ｐゴシック" pitchFamily="-107" charset="-128"/>
                <a:cs typeface="Arial" pitchFamily="34" charset="0"/>
              </a:rPr>
              <a:t>One of the main tasks of the Northamptonshire Health and Wellbeing Board is to establish a countywide Health and Wellbeing Strategy for Northamptonshire</a:t>
            </a:r>
          </a:p>
          <a:p>
            <a:pPr marL="531813">
              <a:buFont typeface="Arial" pitchFamily="34" charset="0"/>
              <a:buChar char="•"/>
              <a:defRPr/>
            </a:pPr>
            <a:endParaRPr lang="en-GB" sz="2000" b="1" dirty="0">
              <a:solidFill>
                <a:srgbClr val="15609F"/>
              </a:solidFill>
              <a:latin typeface="Arial" pitchFamily="34" charset="0"/>
              <a:ea typeface="ＭＳ Ｐゴシック" pitchFamily="-107" charset="-128"/>
              <a:cs typeface="Arial" pitchFamily="34" charset="0"/>
            </a:endParaRPr>
          </a:p>
          <a:p>
            <a:pPr marL="531813">
              <a:defRPr/>
            </a:pPr>
            <a:r>
              <a:rPr lang="en-GB" sz="2000" dirty="0">
                <a:solidFill>
                  <a:srgbClr val="15609F"/>
                </a:solidFill>
                <a:latin typeface="Arial" pitchFamily="34" charset="0"/>
                <a:ea typeface="ＭＳ Ｐゴシック" pitchFamily="-107" charset="-128"/>
                <a:cs typeface="Arial" pitchFamily="34" charset="0"/>
              </a:rPr>
              <a:t>Northamptonshire Public Health is currently leading on the strategy development with support from local partners</a:t>
            </a:r>
          </a:p>
          <a:p>
            <a:pPr marL="531813">
              <a:defRPr/>
            </a:pPr>
            <a:endParaRPr lang="en-GB" sz="2000" b="1" dirty="0">
              <a:solidFill>
                <a:srgbClr val="15609F"/>
              </a:solidFill>
              <a:latin typeface="Arial" pitchFamily="34" charset="0"/>
              <a:ea typeface="ＭＳ Ｐゴシック" pitchFamily="-107" charset="-128"/>
              <a:cs typeface="Arial" pitchFamily="34" charset="0"/>
            </a:endParaRPr>
          </a:p>
          <a:p>
            <a:pPr marL="531813">
              <a:defRPr/>
            </a:pPr>
            <a:r>
              <a:rPr lang="en-GB" sz="2000" dirty="0">
                <a:solidFill>
                  <a:srgbClr val="15609F"/>
                </a:solidFill>
                <a:latin typeface="Arial" pitchFamily="34" charset="0"/>
                <a:ea typeface="ＭＳ Ｐゴシック" pitchFamily="-107" charset="-128"/>
                <a:cs typeface="Arial" pitchFamily="34" charset="0"/>
              </a:rPr>
              <a:t>Through consultation with local stakeholders, eight main objectives have been identified to focus on for the next three years</a:t>
            </a:r>
            <a:endParaRPr lang="en-US" sz="2000" b="1" dirty="0">
              <a:solidFill>
                <a:srgbClr val="15609F"/>
              </a:solidFill>
              <a:latin typeface="Arial" pitchFamily="34" charset="0"/>
              <a:ea typeface="ＭＳ Ｐゴシック" pitchFamily="-107" charset="-128"/>
              <a:cs typeface="Arial" pitchFamily="34" charset="0"/>
            </a:endParaRPr>
          </a:p>
          <a:p>
            <a:pPr>
              <a:defRPr/>
            </a:pPr>
            <a:endParaRPr lang="en-US" sz="2000" b="1" dirty="0">
              <a:solidFill>
                <a:srgbClr val="595959"/>
              </a:solidFill>
              <a:latin typeface="Calibri" pitchFamily="-107" charset="0"/>
              <a:ea typeface="ＭＳ Ｐゴシック" pitchFamily="-107"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1"/>
          <p:cNvSpPr txBox="1">
            <a:spLocks noChangeArrowheads="1"/>
          </p:cNvSpPr>
          <p:nvPr/>
        </p:nvSpPr>
        <p:spPr bwMode="auto">
          <a:xfrm>
            <a:off x="285750" y="1357313"/>
            <a:ext cx="8358188" cy="5078412"/>
          </a:xfrm>
          <a:prstGeom prst="rect">
            <a:avLst/>
          </a:prstGeom>
          <a:noFill/>
          <a:ln w="9525">
            <a:noFill/>
            <a:miter lim="800000"/>
            <a:headEnd/>
            <a:tailEnd/>
          </a:ln>
        </p:spPr>
        <p:txBody>
          <a:bodyPr>
            <a:spAutoFit/>
          </a:bodyPr>
          <a:lstStyle/>
          <a:p>
            <a:r>
              <a:rPr lang="en-GB" sz="2800" b="1">
                <a:solidFill>
                  <a:srgbClr val="15609F"/>
                </a:solidFill>
              </a:rPr>
              <a:t>What is the strategy for?</a:t>
            </a:r>
          </a:p>
          <a:p>
            <a:endParaRPr lang="en-GB" b="1">
              <a:solidFill>
                <a:srgbClr val="15609F"/>
              </a:solidFill>
            </a:endParaRPr>
          </a:p>
          <a:p>
            <a:r>
              <a:rPr lang="en-GB" sz="2000">
                <a:solidFill>
                  <a:srgbClr val="15609F"/>
                </a:solidFill>
              </a:rPr>
              <a:t>This is an important strategy for people and organisations of Northamptonshire. Nothing matters more to people than their own health and wellbeing and that of their families. Good health and wellbeing is, quite simply, vital to a safe, satisfying and successful life.</a:t>
            </a:r>
          </a:p>
          <a:p>
            <a:endParaRPr lang="en-GB" b="1">
              <a:solidFill>
                <a:srgbClr val="15609F"/>
              </a:solidFill>
            </a:endParaRPr>
          </a:p>
          <a:p>
            <a:endParaRPr lang="en-GB" b="1">
              <a:solidFill>
                <a:srgbClr val="15609F"/>
              </a:solidFill>
            </a:endParaRPr>
          </a:p>
          <a:p>
            <a:r>
              <a:rPr lang="en-GB" sz="2800" b="1">
                <a:solidFill>
                  <a:srgbClr val="15609F"/>
                </a:solidFill>
              </a:rPr>
              <a:t>Public Consultation</a:t>
            </a:r>
          </a:p>
          <a:p>
            <a:endParaRPr lang="en-GB">
              <a:solidFill>
                <a:srgbClr val="15609F"/>
              </a:solidFill>
            </a:endParaRPr>
          </a:p>
          <a:p>
            <a:r>
              <a:rPr lang="en-GB" sz="2000">
                <a:solidFill>
                  <a:srgbClr val="15609F"/>
                </a:solidFill>
              </a:rPr>
              <a:t>The next stage of development for the strategy is to engage with members of the public, patients, carers and service users on the proposed eight objectives in Northamptonshire and importantly the endorsement for the proposed objectives in the strategy</a:t>
            </a:r>
          </a:p>
          <a:p>
            <a:endParaRPr lang="en-GB"/>
          </a:p>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1"/>
          <p:cNvSpPr txBox="1">
            <a:spLocks noChangeArrowheads="1"/>
          </p:cNvSpPr>
          <p:nvPr/>
        </p:nvSpPr>
        <p:spPr bwMode="auto">
          <a:xfrm>
            <a:off x="428625" y="1785938"/>
            <a:ext cx="8358188" cy="3570287"/>
          </a:xfrm>
          <a:prstGeom prst="rect">
            <a:avLst/>
          </a:prstGeom>
          <a:noFill/>
          <a:ln w="9525">
            <a:noFill/>
            <a:miter lim="800000"/>
            <a:headEnd/>
            <a:tailEnd/>
          </a:ln>
        </p:spPr>
        <p:txBody>
          <a:bodyPr>
            <a:spAutoFit/>
          </a:bodyPr>
          <a:lstStyle/>
          <a:p>
            <a:r>
              <a:rPr lang="en-GB" sz="2800" b="1">
                <a:solidFill>
                  <a:srgbClr val="15609F"/>
                </a:solidFill>
              </a:rPr>
              <a:t>Public Consultation</a:t>
            </a:r>
          </a:p>
          <a:p>
            <a:endParaRPr lang="en-GB">
              <a:solidFill>
                <a:srgbClr val="15609F"/>
              </a:solidFill>
            </a:endParaRPr>
          </a:p>
          <a:p>
            <a:r>
              <a:rPr lang="en-GB" sz="2000">
                <a:solidFill>
                  <a:srgbClr val="15609F"/>
                </a:solidFill>
              </a:rPr>
              <a:t>A formal consultation took place over the summer seeking the views of the emerging locality Health and Wellbeing groups on the outcomes and local priorities of the draft strategy</a:t>
            </a:r>
          </a:p>
          <a:p>
            <a:endParaRPr lang="en-GB" sz="2000">
              <a:solidFill>
                <a:srgbClr val="15609F"/>
              </a:solidFill>
            </a:endParaRPr>
          </a:p>
          <a:p>
            <a:r>
              <a:rPr lang="en-GB" sz="2000">
                <a:solidFill>
                  <a:srgbClr val="15609F"/>
                </a:solidFill>
              </a:rPr>
              <a:t>The feedback of this initial consultation has helped to shape the strategy.</a:t>
            </a:r>
          </a:p>
          <a:p>
            <a:endParaRPr lang="en-GB" sz="2000">
              <a:solidFill>
                <a:srgbClr val="15609F"/>
              </a:solidFill>
            </a:endParaRPr>
          </a:p>
          <a:p>
            <a:r>
              <a:rPr lang="en-GB" sz="2000">
                <a:solidFill>
                  <a:srgbClr val="15609F"/>
                </a:solidFill>
              </a:rPr>
              <a:t>We are now on the next phase of consultation and want to hear your views on the draft executive summary.  This phase of consultation started on 20th September 2012 and finishes on </a:t>
            </a:r>
            <a:r>
              <a:rPr lang="en-GB" sz="2000" b="1">
                <a:solidFill>
                  <a:srgbClr val="15609F"/>
                </a:solidFill>
              </a:rPr>
              <a:t>14th November 2012</a:t>
            </a:r>
            <a:endParaRPr lang="en-GB" sz="2000">
              <a:solidFill>
                <a:srgbClr val="15609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p:cNvPicPr>
            <a:picLocks noChangeAspect="1" noChangeArrowheads="1"/>
          </p:cNvPicPr>
          <p:nvPr/>
        </p:nvPicPr>
        <p:blipFill>
          <a:blip r:embed="rId2"/>
          <a:srcRect/>
          <a:stretch>
            <a:fillRect/>
          </a:stretch>
        </p:blipFill>
        <p:spPr bwMode="auto">
          <a:xfrm>
            <a:off x="290513" y="1785938"/>
            <a:ext cx="8562975" cy="4200525"/>
          </a:xfrm>
          <a:prstGeom prst="rect">
            <a:avLst/>
          </a:prstGeom>
          <a:noFill/>
          <a:ln w="9525">
            <a:noFill/>
            <a:miter lim="800000"/>
            <a:headEnd/>
            <a:tailEnd/>
          </a:ln>
        </p:spPr>
      </p:pic>
      <p:sp>
        <p:nvSpPr>
          <p:cNvPr id="17410" name="TextBox 3"/>
          <p:cNvSpPr txBox="1">
            <a:spLocks noChangeArrowheads="1"/>
          </p:cNvSpPr>
          <p:nvPr/>
        </p:nvSpPr>
        <p:spPr bwMode="auto">
          <a:xfrm>
            <a:off x="571500" y="1214438"/>
            <a:ext cx="6429375" cy="523875"/>
          </a:xfrm>
          <a:prstGeom prst="rect">
            <a:avLst/>
          </a:prstGeom>
          <a:noFill/>
          <a:ln w="9525">
            <a:noFill/>
            <a:miter lim="800000"/>
            <a:headEnd/>
            <a:tailEnd/>
          </a:ln>
        </p:spPr>
        <p:txBody>
          <a:bodyPr>
            <a:spAutoFit/>
          </a:bodyPr>
          <a:lstStyle/>
          <a:p>
            <a:r>
              <a:rPr lang="en-GB" sz="2800" b="1">
                <a:solidFill>
                  <a:srgbClr val="15609F"/>
                </a:solidFill>
              </a:rPr>
              <a:t>The Strategy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1"/>
          <p:cNvSpPr txBox="1">
            <a:spLocks noChangeArrowheads="1"/>
          </p:cNvSpPr>
          <p:nvPr/>
        </p:nvSpPr>
        <p:spPr bwMode="auto">
          <a:xfrm>
            <a:off x="571500" y="1214438"/>
            <a:ext cx="6429375" cy="523875"/>
          </a:xfrm>
          <a:prstGeom prst="rect">
            <a:avLst/>
          </a:prstGeom>
          <a:noFill/>
          <a:ln w="9525">
            <a:noFill/>
            <a:miter lim="800000"/>
            <a:headEnd/>
            <a:tailEnd/>
          </a:ln>
        </p:spPr>
        <p:txBody>
          <a:bodyPr>
            <a:spAutoFit/>
          </a:bodyPr>
          <a:lstStyle/>
          <a:p>
            <a:r>
              <a:rPr lang="en-GB" sz="2800" b="1">
                <a:solidFill>
                  <a:srgbClr val="15609F"/>
                </a:solidFill>
              </a:rPr>
              <a:t>The Strategy</a:t>
            </a:r>
          </a:p>
        </p:txBody>
      </p:sp>
      <p:pic>
        <p:nvPicPr>
          <p:cNvPr id="18434" name="Picture 2"/>
          <p:cNvPicPr>
            <a:picLocks noChangeAspect="1" noChangeArrowheads="1"/>
          </p:cNvPicPr>
          <p:nvPr/>
        </p:nvPicPr>
        <p:blipFill>
          <a:blip r:embed="rId2"/>
          <a:srcRect/>
          <a:stretch>
            <a:fillRect/>
          </a:stretch>
        </p:blipFill>
        <p:spPr bwMode="auto">
          <a:xfrm>
            <a:off x="347663" y="2000250"/>
            <a:ext cx="8448675"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76200" y="1357313"/>
            <a:ext cx="8001000" cy="1354137"/>
          </a:xfrm>
          <a:prstGeom prst="rect">
            <a:avLst/>
          </a:prstGeom>
          <a:noFill/>
          <a:ln w="9525">
            <a:noFill/>
            <a:miter lim="800000"/>
            <a:headEnd/>
            <a:tailEnd/>
          </a:ln>
        </p:spPr>
        <p:txBody>
          <a:bodyPr>
            <a:spAutoFit/>
          </a:bodyPr>
          <a:lstStyle/>
          <a:p>
            <a:r>
              <a:rPr lang="en-GB" sz="2800" b="1">
                <a:solidFill>
                  <a:srgbClr val="15609F"/>
                </a:solidFill>
              </a:rPr>
              <a:t>The Health and Wellbeing Board</a:t>
            </a:r>
          </a:p>
          <a:p>
            <a:endParaRPr lang="en-GB"/>
          </a:p>
          <a:p>
            <a:endParaRPr lang="en-GB"/>
          </a:p>
          <a:p>
            <a:endParaRPr lang="en-GB"/>
          </a:p>
        </p:txBody>
      </p:sp>
      <p:pic>
        <p:nvPicPr>
          <p:cNvPr id="19458" name="Picture 2"/>
          <p:cNvPicPr>
            <a:picLocks noChangeAspect="1" noChangeArrowheads="1"/>
          </p:cNvPicPr>
          <p:nvPr/>
        </p:nvPicPr>
        <p:blipFill>
          <a:blip r:embed="rId2"/>
          <a:srcRect/>
          <a:stretch>
            <a:fillRect/>
          </a:stretch>
        </p:blipFill>
        <p:spPr bwMode="auto">
          <a:xfrm>
            <a:off x="76200" y="2928938"/>
            <a:ext cx="9144000" cy="2152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3"/>
          <p:cNvSpPr txBox="1">
            <a:spLocks noGrp="1"/>
          </p:cNvSpPr>
          <p:nvPr>
            <p:ph idx="1"/>
          </p:nvPr>
        </p:nvSpPr>
        <p:spPr bwMode="auto">
          <a:xfrm>
            <a:off x="228600" y="1347788"/>
            <a:ext cx="8229600" cy="2295525"/>
          </a:xfrm>
          <a:noFill/>
          <a:ln>
            <a:miter lim="800000"/>
            <a:headEnd/>
            <a:tailEnd/>
          </a:ln>
        </p:spPr>
        <p:txBody>
          <a:bodyPr vert="horz" wrap="square" lIns="91440" tIns="45720" rIns="91440" bIns="45720" numCol="1" anchor="t" anchorCtr="0" compatLnSpc="1">
            <a:prstTxWarp prst="textNoShape">
              <a:avLst/>
            </a:prstTxWarp>
            <a:spAutoFit/>
          </a:bodyPr>
          <a:lstStyle/>
          <a:p>
            <a:pPr>
              <a:buFont typeface="Arial" charset="0"/>
              <a:buNone/>
            </a:pPr>
            <a:r>
              <a:rPr lang="en-GB" sz="2800" b="1" smtClean="0">
                <a:solidFill>
                  <a:srgbClr val="15609F"/>
                </a:solidFill>
                <a:latin typeface="Arial" charset="0"/>
                <a:ea typeface="ＭＳ Ｐゴシック"/>
                <a:cs typeface="Arial" charset="0"/>
              </a:rPr>
              <a:t>The Health and Wellbeing Board</a:t>
            </a:r>
          </a:p>
          <a:p>
            <a:endParaRPr lang="en-GB" smtClean="0">
              <a:ea typeface="ＭＳ Ｐゴシック"/>
              <a:cs typeface="ＭＳ Ｐゴシック"/>
            </a:endParaRPr>
          </a:p>
          <a:p>
            <a:endParaRPr lang="en-GB" smtClean="0">
              <a:ea typeface="ＭＳ Ｐゴシック"/>
              <a:cs typeface="ＭＳ Ｐゴシック"/>
            </a:endParaRPr>
          </a:p>
          <a:p>
            <a:endParaRPr lang="en-GB" smtClean="0">
              <a:ea typeface="ＭＳ Ｐゴシック"/>
              <a:cs typeface="ＭＳ Ｐゴシック"/>
            </a:endParaRPr>
          </a:p>
        </p:txBody>
      </p:sp>
      <p:pic>
        <p:nvPicPr>
          <p:cNvPr id="20482" name="Picture 3"/>
          <p:cNvPicPr>
            <a:picLocks noChangeAspect="1" noChangeArrowheads="1"/>
          </p:cNvPicPr>
          <p:nvPr/>
        </p:nvPicPr>
        <p:blipFill>
          <a:blip r:embed="rId2"/>
          <a:srcRect/>
          <a:stretch>
            <a:fillRect/>
          </a:stretch>
        </p:blipFill>
        <p:spPr bwMode="auto">
          <a:xfrm>
            <a:off x="228600" y="2671763"/>
            <a:ext cx="8915400" cy="1123950"/>
          </a:xfrm>
          <a:prstGeom prst="rect">
            <a:avLst/>
          </a:prstGeom>
          <a:noFill/>
          <a:ln w="9525">
            <a:noFill/>
            <a:miter lim="800000"/>
            <a:headEnd/>
            <a:tailEnd/>
          </a:ln>
        </p:spPr>
      </p:pic>
      <p:pic>
        <p:nvPicPr>
          <p:cNvPr id="20483" name="Picture 4"/>
          <p:cNvPicPr>
            <a:picLocks noChangeAspect="1" noChangeArrowheads="1"/>
          </p:cNvPicPr>
          <p:nvPr/>
        </p:nvPicPr>
        <p:blipFill>
          <a:blip r:embed="rId3"/>
          <a:srcRect/>
          <a:stretch>
            <a:fillRect/>
          </a:stretch>
        </p:blipFill>
        <p:spPr bwMode="auto">
          <a:xfrm>
            <a:off x="228600" y="3643313"/>
            <a:ext cx="8763000" cy="155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1"/>
          <p:cNvSpPr txBox="1">
            <a:spLocks noChangeArrowheads="1"/>
          </p:cNvSpPr>
          <p:nvPr/>
        </p:nvSpPr>
        <p:spPr bwMode="auto">
          <a:xfrm>
            <a:off x="428625" y="1214438"/>
            <a:ext cx="8215313" cy="5632450"/>
          </a:xfrm>
          <a:prstGeom prst="rect">
            <a:avLst/>
          </a:prstGeom>
          <a:noFill/>
          <a:ln w="9525">
            <a:noFill/>
            <a:miter lim="800000"/>
            <a:headEnd/>
            <a:tailEnd/>
          </a:ln>
        </p:spPr>
        <p:txBody>
          <a:bodyPr>
            <a:spAutoFit/>
          </a:bodyPr>
          <a:lstStyle/>
          <a:p>
            <a:r>
              <a:rPr lang="en-GB" sz="2800" b="1">
                <a:solidFill>
                  <a:srgbClr val="15609F"/>
                </a:solidFill>
              </a:rPr>
              <a:t>In Kettering……</a:t>
            </a:r>
          </a:p>
          <a:p>
            <a:endParaRPr lang="en-GB" sz="2000">
              <a:solidFill>
                <a:srgbClr val="15609F"/>
              </a:solidFill>
            </a:endParaRPr>
          </a:p>
          <a:p>
            <a:r>
              <a:rPr lang="en-GB" sz="2000">
                <a:solidFill>
                  <a:srgbClr val="15609F"/>
                </a:solidFill>
              </a:rPr>
              <a:t>Local “Health and Wellbeing Fora”</a:t>
            </a:r>
          </a:p>
          <a:p>
            <a:endParaRPr lang="en-GB" sz="2000">
              <a:solidFill>
                <a:srgbClr val="15609F"/>
              </a:solidFill>
            </a:endParaRPr>
          </a:p>
          <a:p>
            <a:r>
              <a:rPr lang="en-GB" sz="2000">
                <a:solidFill>
                  <a:srgbClr val="15609F"/>
                </a:solidFill>
              </a:rPr>
              <a:t>Includes representatives from KBC, Voluntary Sector, KGH, NCC, Public Health, NHFT, EMAS, Northants LINk</a:t>
            </a:r>
          </a:p>
          <a:p>
            <a:endParaRPr lang="en-GB" sz="2000">
              <a:solidFill>
                <a:srgbClr val="15609F"/>
              </a:solidFill>
            </a:endParaRPr>
          </a:p>
          <a:p>
            <a:r>
              <a:rPr lang="en-GB" sz="2000">
                <a:solidFill>
                  <a:srgbClr val="15609F"/>
                </a:solidFill>
              </a:rPr>
              <a:t>Chaired by Dr Raf Poggi, Kettering GP and CCG Locality Chair</a:t>
            </a:r>
          </a:p>
          <a:p>
            <a:endParaRPr lang="en-GB" sz="2000">
              <a:solidFill>
                <a:srgbClr val="15609F"/>
              </a:solidFill>
            </a:endParaRPr>
          </a:p>
          <a:p>
            <a:r>
              <a:rPr lang="en-GB" sz="2000">
                <a:solidFill>
                  <a:srgbClr val="15609F"/>
                </a:solidFill>
              </a:rPr>
              <a:t>First Forum to meet in Nene CCG area, has met 3 times</a:t>
            </a:r>
          </a:p>
          <a:p>
            <a:endParaRPr lang="en-GB" sz="2000">
              <a:solidFill>
                <a:srgbClr val="15609F"/>
              </a:solidFill>
            </a:endParaRPr>
          </a:p>
          <a:p>
            <a:r>
              <a:rPr lang="en-GB" sz="2000">
                <a:solidFill>
                  <a:srgbClr val="15609F"/>
                </a:solidFill>
              </a:rPr>
              <a:t>First Forum to submit business case to H&amp;WB Board</a:t>
            </a:r>
          </a:p>
          <a:p>
            <a:endParaRPr lang="en-GB" sz="2000">
              <a:solidFill>
                <a:srgbClr val="15609F"/>
              </a:solidFill>
            </a:endParaRPr>
          </a:p>
          <a:p>
            <a:r>
              <a:rPr lang="en-GB" sz="2000">
                <a:solidFill>
                  <a:srgbClr val="15609F"/>
                </a:solidFill>
              </a:rPr>
              <a:t>Focus on healthy lifestyles, healthy homes, healthy businesses, elderly</a:t>
            </a:r>
          </a:p>
          <a:p>
            <a:endParaRPr lang="en-GB"/>
          </a:p>
          <a:p>
            <a:endParaRPr lang="en-GB"/>
          </a:p>
          <a:p>
            <a:endParaRPr lang="en-GB"/>
          </a:p>
          <a:p>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316</Words>
  <Application>Microsoft Office PowerPoint</Application>
  <PresentationFormat>On-screen Show (4:3)</PresentationFormat>
  <Paragraphs>48</Paragraphs>
  <Slides>9</Slides>
  <Notes>0</Notes>
  <HiddenSlides>0</HiddenSlides>
  <MMClips>0</MMClips>
  <ScaleCrop>false</ScaleCrop>
  <HeadingPairs>
    <vt:vector size="6" baseType="variant">
      <vt:variant>
        <vt:lpstr>Fonts Used</vt:lpstr>
      </vt:variant>
      <vt:variant>
        <vt:i4>3</vt:i4>
      </vt:variant>
      <vt:variant>
        <vt:lpstr>Design Template</vt:lpstr>
      </vt:variant>
      <vt:variant>
        <vt:i4>11</vt:i4>
      </vt:variant>
      <vt:variant>
        <vt:lpstr>Slide Titles</vt:lpstr>
      </vt:variant>
      <vt:variant>
        <vt:i4>9</vt:i4>
      </vt:variant>
    </vt:vector>
  </HeadingPairs>
  <TitlesOfParts>
    <vt:vector size="23" baseType="lpstr">
      <vt:lpstr>Arial</vt:lpstr>
      <vt:lpstr>ＭＳ Ｐゴシック</vt:lpstr>
      <vt:lpstr>Calibri</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Slide 1</vt:lpstr>
      <vt:lpstr>Slide 2</vt:lpstr>
      <vt:lpstr>Slide 3</vt:lpstr>
      <vt:lpstr>Slide 4</vt:lpstr>
      <vt:lpstr>Slide 5</vt:lpstr>
      <vt:lpstr>Slide 6</vt:lpstr>
      <vt:lpstr>Slide 7</vt:lpstr>
      <vt:lpstr>Slide 8</vt:lpstr>
      <vt:lpstr>Slide 9</vt:lpstr>
    </vt:vector>
  </TitlesOfParts>
  <Company>Stamp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Hall</dc:creator>
  <cp:lastModifiedBy>lhogg</cp:lastModifiedBy>
  <cp:revision>11</cp:revision>
  <dcterms:created xsi:type="dcterms:W3CDTF">2012-05-14T22:57:50Z</dcterms:created>
  <dcterms:modified xsi:type="dcterms:W3CDTF">2013-02-07T10:48:20Z</dcterms:modified>
</cp:coreProperties>
</file>