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7" r:id="rId2"/>
    <p:sldId id="300" r:id="rId3"/>
    <p:sldId id="257" r:id="rId4"/>
    <p:sldId id="283" r:id="rId5"/>
    <p:sldId id="293" r:id="rId6"/>
    <p:sldId id="294" r:id="rId7"/>
    <p:sldId id="295" r:id="rId8"/>
    <p:sldId id="304" r:id="rId9"/>
    <p:sldId id="301" r:id="rId10"/>
    <p:sldId id="302" r:id="rId11"/>
    <p:sldId id="303" r:id="rId12"/>
    <p:sldId id="306" r:id="rId13"/>
    <p:sldId id="305" r:id="rId14"/>
    <p:sldId id="287" r:id="rId15"/>
    <p:sldId id="299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8D3F"/>
    <a:srgbClr val="808A4C"/>
    <a:srgbClr val="E77927"/>
    <a:srgbClr val="E1582D"/>
    <a:srgbClr val="E7952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41" autoAdjust="0"/>
    <p:restoredTop sz="94660"/>
  </p:normalViewPr>
  <p:slideViewPr>
    <p:cSldViewPr>
      <p:cViewPr>
        <p:scale>
          <a:sx n="75" d="100"/>
          <a:sy n="75" d="100"/>
        </p:scale>
        <p:origin x="-1140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22AE669-5963-47DE-9C5D-83A8C598E541}" type="datetimeFigureOut">
              <a:rPr lang="en-GB"/>
              <a:pPr>
                <a:defRPr/>
              </a:pPr>
              <a:t>03/12/2012</a:t>
            </a:fld>
            <a:endParaRPr lang="en-GB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41CC84B-F2B2-47A7-A98D-A791552FD7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2D3A22D-D2B0-4EB8-BBC3-43DC6C59F7D4}" type="datetimeFigureOut">
              <a:rPr lang="en-GB"/>
              <a:pPr>
                <a:defRPr/>
              </a:pPr>
              <a:t>03/12/2012</a:t>
            </a:fld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C845050-A884-42DA-9F18-87A6F0CCE1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83464-F8EC-4037-9191-FA77ACB2D056}" type="datetimeFigureOut">
              <a:rPr lang="en-GB"/>
              <a:pPr>
                <a:defRPr/>
              </a:pPr>
              <a:t>03/12/2012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9E90E-C0C3-430D-B148-278DA0572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9B085-A380-4CFF-A61A-797485B61B52}" type="datetimeFigureOut">
              <a:rPr lang="en-GB"/>
              <a:pPr>
                <a:defRPr/>
              </a:pPr>
              <a:t>03/12/2012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2412D-480D-4C6E-983D-BD97CD0B5C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D526-890B-4B53-BC7A-72A49BD6B147}" type="datetimeFigureOut">
              <a:rPr lang="en-GB"/>
              <a:pPr>
                <a:defRPr/>
              </a:pPr>
              <a:t>03/12/2012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41480-4227-4A3D-8BA4-DA0C932B13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478B-3861-4F14-A49D-A460243E60E3}" type="datetimeFigureOut">
              <a:rPr lang="en-GB"/>
              <a:pPr>
                <a:defRPr/>
              </a:pPr>
              <a:t>03/12/2012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13B0-8CA8-4649-97C0-F0D06AD594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36EA-3072-4C2C-95FD-D3E46A8DDCFE}" type="datetimeFigureOut">
              <a:rPr lang="en-GB"/>
              <a:pPr>
                <a:defRPr/>
              </a:pPr>
              <a:t>03/12/2012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45414-77FB-4F5A-997B-D8269E9A22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817E-B1C5-4D10-A3DD-BB0A2EB27F60}" type="datetimeFigureOut">
              <a:rPr lang="en-GB"/>
              <a:pPr>
                <a:defRPr/>
              </a:pPr>
              <a:t>03/12/2012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36C76-160C-4634-96DC-1AE46F2B95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259C-F7EB-4D49-80D1-4D06C6FE51FA}" type="datetimeFigureOut">
              <a:rPr lang="en-GB"/>
              <a:pPr>
                <a:defRPr/>
              </a:pPr>
              <a:t>03/12/2012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4FA7B-00B2-4313-AE59-47F9A8D07A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B88C-B350-4FB0-AE02-5EE7C2F7521E}" type="datetimeFigureOut">
              <a:rPr lang="en-GB"/>
              <a:pPr>
                <a:defRPr/>
              </a:pPr>
              <a:t>03/12/2012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A1D7-9894-49A5-BC5A-5C09E8566A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7177F-78F1-45DD-B40D-AC1ED69700A6}" type="datetimeFigureOut">
              <a:rPr lang="en-GB"/>
              <a:pPr>
                <a:defRPr/>
              </a:pPr>
              <a:t>03/12/2012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1FAEE-8F78-4815-AB5F-1DA3CB4BB5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2B7BE-32F1-403B-9835-DEF046D60E3A}" type="datetimeFigureOut">
              <a:rPr lang="en-GB"/>
              <a:pPr>
                <a:defRPr/>
              </a:pPr>
              <a:t>03/12/2012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E5076-F0D6-4CA2-96F3-2B4633C766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054E-B933-4C92-B399-A91E5F6CA584}" type="datetimeFigureOut">
              <a:rPr lang="en-GB"/>
              <a:pPr>
                <a:defRPr/>
              </a:pPr>
              <a:t>03/12/2012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65F41-73F9-4F38-A503-4E56136B2A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FD394-CCE0-46FE-9297-91C9A2FF7A12}" type="datetimeFigureOut">
              <a:rPr lang="en-GB"/>
              <a:pPr>
                <a:defRPr/>
              </a:pPr>
              <a:t>03/12/2012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DAE92-4573-4711-A2D8-30E8FDDD9C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39A5D-C4DC-4E4B-BE4E-B5AF78A36917}" type="datetimeFigureOut">
              <a:rPr lang="en-GB"/>
              <a:pPr>
                <a:defRPr/>
              </a:pPr>
              <a:t>03/12/2012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7EC9-51F8-45F7-9FE2-47DA73A232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12EB-BAA9-4D8F-BFC1-E3FA21AD8170}" type="datetimeFigureOut">
              <a:rPr lang="en-GB"/>
              <a:pPr>
                <a:defRPr/>
              </a:pPr>
              <a:t>03/12/2012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0D125-A4B2-4F7B-A2DF-CE42B4576B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1CDFD-97C6-47EF-82E2-A4F81375E691}" type="datetimeFigureOut">
              <a:rPr lang="en-GB"/>
              <a:pPr>
                <a:defRPr/>
              </a:pPr>
              <a:t>03/12/2012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3B9-7CB5-458C-9242-52D2BAB222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CF90F2-2EBB-468A-9781-30B0E309C05E}" type="datetimeFigureOut">
              <a:rPr lang="en-GB"/>
              <a:pPr>
                <a:defRPr/>
              </a:pPr>
              <a:t>03/12/2012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96B4AD-85B6-4FBD-B59A-4342070184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TopDysons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Medium Col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6165850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ounded Rectangle 5"/>
          <p:cNvSpPr>
            <a:spLocks noChangeArrowheads="1"/>
          </p:cNvSpPr>
          <p:nvPr/>
        </p:nvSpPr>
        <p:spPr bwMode="auto">
          <a:xfrm>
            <a:off x="2700338" y="4652963"/>
            <a:ext cx="5903912" cy="1201737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4400" b="1">
                <a:solidFill>
                  <a:srgbClr val="FFFFFF"/>
                </a:solidFill>
                <a:latin typeface="Tahoma" pitchFamily="34" charset="0"/>
                <a:cs typeface="Arial" charset="0"/>
              </a:rPr>
              <a:t>HRA Business Plan</a:t>
            </a:r>
            <a:r>
              <a:rPr lang="en-GB" sz="2400">
                <a:solidFill>
                  <a:srgbClr val="FFFFFF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6141" y="296863"/>
            <a:ext cx="830161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bg1"/>
                </a:solidFill>
                <a:latin typeface="Tahoma" pitchFamily="34" charset="0"/>
              </a:rPr>
              <a:t>Long Term Priorities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A more strategic approach to neighbourhood management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Making greater use of tenant satisfaction surveys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Reviewing IT systems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Strategic review of sheltered housing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Looking at the feasibility of new build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Investing in more tenancy support </a:t>
            </a:r>
          </a:p>
        </p:txBody>
      </p:sp>
      <p:pic>
        <p:nvPicPr>
          <p:cNvPr id="28677" name="Picture 5" descr="Medium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092825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6141" y="296863"/>
            <a:ext cx="830161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bg1"/>
                </a:solidFill>
                <a:latin typeface="Tahoma" pitchFamily="34" charset="0"/>
              </a:rPr>
              <a:t>Investing in Your Homes 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A </a:t>
            </a:r>
            <a:r>
              <a:rPr lang="en-GB" sz="2800" b="1" i="1" smtClean="0">
                <a:latin typeface="Tahoma" pitchFamily="34" charset="0"/>
              </a:rPr>
              <a:t>balanced</a:t>
            </a:r>
            <a:r>
              <a:rPr lang="en-GB" sz="2800" smtClean="0">
                <a:latin typeface="Tahoma" pitchFamily="34" charset="0"/>
              </a:rPr>
              <a:t> asset management strategy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400" smtClean="0">
                <a:latin typeface="Tahoma" pitchFamily="34" charset="0"/>
              </a:rPr>
              <a:t>Homes for the Future - Major investment in housing built before 1945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400" smtClean="0">
                <a:latin typeface="Tahoma" pitchFamily="34" charset="0"/>
              </a:rPr>
              <a:t>Decent Homes – Planned maintenance programmes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400" smtClean="0">
                <a:latin typeface="Tahoma" pitchFamily="34" charset="0"/>
              </a:rPr>
              <a:t>Environmental improvements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400" smtClean="0">
                <a:latin typeface="Tahoma" pitchFamily="34" charset="0"/>
              </a:rPr>
              <a:t>Responsive and reliable day-to-day repairs service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More investment in disabled adaptations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endParaRPr lang="en-GB" sz="2400" smtClean="0">
              <a:latin typeface="Tahom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 charset="0"/>
              <a:buNone/>
            </a:pPr>
            <a:r>
              <a:rPr lang="en-GB" smtClean="0">
                <a:latin typeface="Tahoma" pitchFamily="34" charset="0"/>
              </a:rPr>
              <a:t>   </a:t>
            </a:r>
            <a:endParaRPr lang="en-GB" i="1" smtClean="0">
              <a:latin typeface="Tahom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endParaRPr lang="en-GB" sz="2400" smtClean="0">
              <a:latin typeface="Tahoma" pitchFamily="34" charset="0"/>
            </a:endParaRPr>
          </a:p>
        </p:txBody>
      </p:sp>
      <p:pic>
        <p:nvPicPr>
          <p:cNvPr id="29701" name="Picture 5" descr="Medium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092825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0" descr="_DSC71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5" descr="Medium Col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6165850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ounded Rectangular Callout 7"/>
          <p:cNvSpPr>
            <a:spLocks noChangeArrowheads="1"/>
          </p:cNvSpPr>
          <p:nvPr/>
        </p:nvSpPr>
        <p:spPr bwMode="auto">
          <a:xfrm>
            <a:off x="2700338" y="260350"/>
            <a:ext cx="2232025" cy="1368425"/>
          </a:xfrm>
          <a:prstGeom prst="wedgeRoundRectCallout">
            <a:avLst>
              <a:gd name="adj1" fmla="val -71338"/>
              <a:gd name="adj2" fmla="val 77264"/>
              <a:gd name="adj3" fmla="val 16667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>
                <a:solidFill>
                  <a:srgbClr val="000000"/>
                </a:solidFill>
                <a:latin typeface="Bradley Hand ITC" pitchFamily="66" charset="0"/>
              </a:rPr>
              <a:t>And now……. over to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6141" y="296863"/>
            <a:ext cx="830161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bg1"/>
                </a:solidFill>
                <a:latin typeface="Tahoma" pitchFamily="34" charset="0"/>
              </a:rPr>
              <a:t>This is what we do......</a:t>
            </a:r>
          </a:p>
        </p:txBody>
      </p:sp>
      <p:graphicFrame>
        <p:nvGraphicFramePr>
          <p:cNvPr id="30765" name="Group 45"/>
          <p:cNvGraphicFramePr>
            <a:graphicFrameLocks noGrp="1"/>
          </p:cNvGraphicFramePr>
          <p:nvPr>
            <p:ph idx="4294967295"/>
          </p:nvPr>
        </p:nvGraphicFramePr>
        <p:xfrm>
          <a:off x="539750" y="1916113"/>
          <a:ext cx="8291513" cy="3962400"/>
        </p:xfrm>
        <a:graphic>
          <a:graphicData uri="http://schemas.openxmlformats.org/drawingml/2006/table">
            <a:tbl>
              <a:tblPr/>
              <a:tblGrid>
                <a:gridCol w="4144963"/>
                <a:gridCol w="41465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Letting properties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Publishing ‘Connect’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Collecting rents &amp; service charges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Tackling tenancy fraud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Supporting vulnerable tenants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Cleaning internal communal areas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Doing repairs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Running life skills training courses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Providing information  to tenants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Providing sheltered housing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Consulting tenants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Keeping estates tidy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Improving homes and estates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Cutting the grass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Disabled adaptations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Improving security on estates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Tackling anti social behaviour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Dealing with neighbour disputes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Enforcing tenancy conditions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  <p:pic>
        <p:nvPicPr>
          <p:cNvPr id="31783" name="Picture 5" descr="Medium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092825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dirty="0" smtClean="0"/>
              <a:t>And now.....over to you!</a:t>
            </a:r>
            <a:endParaRPr lang="en-GB" dirty="0"/>
          </a:p>
        </p:txBody>
      </p:sp>
      <p:sp>
        <p:nvSpPr>
          <p:cNvPr id="3277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  <a:cs typeface="Tahoma" pitchFamily="34" charset="0"/>
              </a:rPr>
              <a:t>How important is what we do?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  <a:cs typeface="Tahoma" pitchFamily="34" charset="0"/>
              </a:rPr>
              <a:t>What are we doing well?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  <a:cs typeface="Tahoma" pitchFamily="34" charset="0"/>
              </a:rPr>
              <a:t>What could we do better?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  <a:cs typeface="Tahoma" pitchFamily="34" charset="0"/>
              </a:rPr>
              <a:t>What should we do more of?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  <a:cs typeface="Tahoma" pitchFamily="34" charset="0"/>
              </a:rPr>
              <a:t>What should we do less or not at all?</a:t>
            </a:r>
          </a:p>
        </p:txBody>
      </p:sp>
      <p:pic>
        <p:nvPicPr>
          <p:cNvPr id="32773" name="Picture 5" descr="Medium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092825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_76O057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68375" y="1600200"/>
            <a:ext cx="30162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7" descr="TopDysons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5" descr="Medium Col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6165850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ounded Rectangle 5"/>
          <p:cNvSpPr>
            <a:spLocks noChangeArrowheads="1"/>
          </p:cNvSpPr>
          <p:nvPr/>
        </p:nvSpPr>
        <p:spPr bwMode="auto">
          <a:xfrm>
            <a:off x="2700338" y="4652963"/>
            <a:ext cx="5903912" cy="1201737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4400" b="1">
                <a:solidFill>
                  <a:srgbClr val="FFFFFF"/>
                </a:solidFill>
                <a:latin typeface="Tahoma" pitchFamily="34" charset="0"/>
                <a:cs typeface="Arial" charset="0"/>
              </a:rPr>
              <a:t>HRA Business Plan</a:t>
            </a:r>
            <a:r>
              <a:rPr lang="en-GB" sz="2400">
                <a:solidFill>
                  <a:srgbClr val="FFFFFF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Medium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092825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33375"/>
            <a:ext cx="4605338" cy="6237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mtClean="0">
                <a:solidFill>
                  <a:schemeClr val="bg1"/>
                </a:solidFill>
                <a:latin typeface="Tahoma" pitchFamily="34" charset="0"/>
              </a:rPr>
              <a:t>What is the HRA Business Plan?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The Business Plan will be the main tool for managing the Council’s landlord service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It will show how we plan to use your rent payments to manage your homes and neighbourhoods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It will also help us to be more accountable to you </a:t>
            </a:r>
          </a:p>
        </p:txBody>
      </p:sp>
      <p:pic>
        <p:nvPicPr>
          <p:cNvPr id="21509" name="Picture 5" descr="Medium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092825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mtClean="0">
                <a:solidFill>
                  <a:schemeClr val="bg1"/>
                </a:solidFill>
                <a:latin typeface="Tahoma" pitchFamily="34" charset="0"/>
              </a:rPr>
              <a:t>The Plan has to be Sustainable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The Business Plan must be sustainable and show that: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mtClean="0">
                <a:latin typeface="Tahoma" pitchFamily="34" charset="0"/>
              </a:rPr>
              <a:t>we can service the debt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mtClean="0">
                <a:latin typeface="Tahoma" pitchFamily="34" charset="0"/>
              </a:rPr>
              <a:t>we can maintain your homes in a decent condition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mtClean="0">
                <a:latin typeface="Tahoma" pitchFamily="34" charset="0"/>
              </a:rPr>
              <a:t>we can provide services for you to an agreed standard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mtClean="0">
                <a:latin typeface="Tahoma" pitchFamily="34" charset="0"/>
              </a:rPr>
              <a:t>and, we don’t run a deficit.</a:t>
            </a:r>
            <a:r>
              <a:rPr lang="en-GB" sz="3200" smtClean="0">
                <a:latin typeface="Tahoma" pitchFamily="34" charset="0"/>
              </a:rPr>
              <a:t>  </a:t>
            </a:r>
            <a:endParaRPr lang="en-GB" smtClean="0">
              <a:latin typeface="Tahoma" pitchFamily="34" charset="0"/>
            </a:endParaRPr>
          </a:p>
        </p:txBody>
      </p:sp>
      <p:pic>
        <p:nvPicPr>
          <p:cNvPr id="22533" name="Picture 5" descr="Medium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092825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8674" name="Rectangle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3773488"/>
          </a:xfrm>
          <a:solidFill>
            <a:srgbClr val="FF6600"/>
          </a:solidFill>
        </p:spPr>
        <p:txBody>
          <a:bodyPr/>
          <a:lstStyle/>
          <a:p>
            <a:pPr marL="0" indent="0" eaLnBrk="1" hangingPunct="1">
              <a:buClr>
                <a:srgbClr val="953735"/>
              </a:buClr>
              <a:buFont typeface="Wingdings" pitchFamily="2" charset="2"/>
              <a:buNone/>
            </a:pPr>
            <a:r>
              <a:rPr lang="en-GB" sz="2400" b="1" smtClean="0">
                <a:solidFill>
                  <a:schemeClr val="bg1"/>
                </a:solidFill>
                <a:latin typeface="Tahoma" pitchFamily="34" charset="0"/>
              </a:rPr>
              <a:t>1. Your Priorities</a:t>
            </a:r>
          </a:p>
          <a:p>
            <a:pPr marL="0" indent="0" eaLnBrk="1" hangingPunct="1">
              <a:buClr>
                <a:srgbClr val="953735"/>
              </a:buClr>
              <a:buFont typeface="Wingdings" pitchFamily="2" charset="2"/>
              <a:buNone/>
            </a:pPr>
            <a:endParaRPr lang="en-GB" sz="1200" b="1" smtClean="0">
              <a:solidFill>
                <a:schemeClr val="bg1"/>
              </a:solidFill>
              <a:latin typeface="Tahoma" pitchFamily="34" charset="0"/>
            </a:endParaRPr>
          </a:p>
          <a:p>
            <a:pPr marL="0" indent="0" eaLnBrk="1" hangingPunct="1">
              <a:buClr>
                <a:srgbClr val="953735"/>
              </a:buClr>
              <a:buFont typeface="Wingdings" pitchFamily="2" charset="2"/>
              <a:buNone/>
            </a:pPr>
            <a:r>
              <a:rPr lang="en-GB" sz="2000" smtClean="0">
                <a:solidFill>
                  <a:schemeClr val="bg1"/>
                </a:solidFill>
                <a:latin typeface="Tahoma" pitchFamily="34" charset="0"/>
              </a:rPr>
              <a:t>There are three alternative options:</a:t>
            </a:r>
          </a:p>
          <a:p>
            <a:pPr marL="0" indent="0" eaLnBrk="1" hangingPunct="1">
              <a:buClr>
                <a:schemeClr val="bg1"/>
              </a:buClr>
              <a:buFontTx/>
              <a:buChar char="o"/>
            </a:pPr>
            <a:r>
              <a:rPr lang="en-GB" sz="2000" b="1" smtClean="0">
                <a:solidFill>
                  <a:schemeClr val="bg1"/>
                </a:solidFill>
                <a:latin typeface="Tahoma" pitchFamily="34" charset="0"/>
              </a:rPr>
              <a:t>Better day-to-day services</a:t>
            </a:r>
          </a:p>
          <a:p>
            <a:pPr marL="0" indent="0" eaLnBrk="1" hangingPunct="1">
              <a:buClr>
                <a:schemeClr val="bg1"/>
              </a:buClr>
              <a:buFontTx/>
              <a:buChar char="o"/>
            </a:pPr>
            <a:r>
              <a:rPr lang="en-GB" sz="2000" b="1" smtClean="0">
                <a:solidFill>
                  <a:schemeClr val="bg1"/>
                </a:solidFill>
                <a:latin typeface="Tahoma" pitchFamily="34" charset="0"/>
              </a:rPr>
              <a:t>Improving the housing stock</a:t>
            </a:r>
          </a:p>
          <a:p>
            <a:pPr marL="0" indent="0" eaLnBrk="1" hangingPunct="1">
              <a:buClr>
                <a:schemeClr val="bg1"/>
              </a:buClr>
              <a:buFontTx/>
              <a:buChar char="o"/>
            </a:pPr>
            <a:r>
              <a:rPr lang="en-GB" sz="2000" b="1" smtClean="0">
                <a:solidFill>
                  <a:schemeClr val="bg1"/>
                </a:solidFill>
                <a:latin typeface="Tahoma" pitchFamily="34" charset="0"/>
              </a:rPr>
              <a:t>Investing in new homes</a:t>
            </a:r>
          </a:p>
          <a:p>
            <a:pPr marL="0" indent="0" eaLnBrk="1" hangingPunct="1">
              <a:buClr>
                <a:srgbClr val="953735"/>
              </a:buClr>
              <a:buFont typeface="Wingdings" pitchFamily="2" charset="2"/>
              <a:buNone/>
            </a:pPr>
            <a:r>
              <a:rPr lang="en-GB" sz="2000" smtClean="0">
                <a:solidFill>
                  <a:schemeClr val="bg1"/>
                </a:solidFill>
                <a:latin typeface="Tahoma" pitchFamily="34" charset="0"/>
              </a:rPr>
              <a:t>Score each option out of 10 to show how important it is to your group</a:t>
            </a:r>
            <a:endParaRPr lang="en-GB" sz="24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8675" name="Rectangle 6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3773488"/>
          </a:xfrm>
          <a:solidFill>
            <a:srgbClr val="808000"/>
          </a:solidFill>
        </p:spPr>
        <p:txBody>
          <a:bodyPr/>
          <a:lstStyle/>
          <a:p>
            <a:pPr marL="0" indent="0" eaLnBrk="1" hangingPunct="1">
              <a:buClr>
                <a:srgbClr val="953735"/>
              </a:buClr>
              <a:buFont typeface="Wingdings" pitchFamily="2" charset="2"/>
              <a:buNone/>
            </a:pPr>
            <a:r>
              <a:rPr lang="en-GB" sz="2400" b="1" smtClean="0">
                <a:solidFill>
                  <a:schemeClr val="bg1"/>
                </a:solidFill>
                <a:latin typeface="Tahoma" pitchFamily="34" charset="0"/>
              </a:rPr>
              <a:t>2. Quality v Cost</a:t>
            </a:r>
          </a:p>
          <a:p>
            <a:pPr marL="0" indent="0" eaLnBrk="1" hangingPunct="1">
              <a:buClr>
                <a:srgbClr val="953735"/>
              </a:buClr>
              <a:buFont typeface="Wingdings" pitchFamily="2" charset="2"/>
              <a:buNone/>
            </a:pPr>
            <a:endParaRPr lang="en-GB" sz="1200" b="1" smtClean="0">
              <a:solidFill>
                <a:schemeClr val="bg1"/>
              </a:solidFill>
              <a:latin typeface="Tahoma" pitchFamily="34" charset="0"/>
            </a:endParaRPr>
          </a:p>
          <a:p>
            <a:pPr marL="0" indent="0" eaLnBrk="1" hangingPunct="1">
              <a:buClr>
                <a:srgbClr val="953735"/>
              </a:buClr>
              <a:buFont typeface="Wingdings" pitchFamily="2" charset="2"/>
              <a:buNone/>
            </a:pPr>
            <a:r>
              <a:rPr lang="en-GB" sz="2000" smtClean="0">
                <a:solidFill>
                  <a:schemeClr val="bg1"/>
                </a:solidFill>
                <a:latin typeface="Tahoma" pitchFamily="34" charset="0"/>
              </a:rPr>
              <a:t>Where do you think we should be on a range where:</a:t>
            </a:r>
          </a:p>
          <a:p>
            <a:pPr marL="0" indent="0" eaLnBrk="1" hangingPunct="1">
              <a:buClr>
                <a:srgbClr val="953735"/>
              </a:buClr>
              <a:buFont typeface="Wingdings" pitchFamily="2" charset="2"/>
              <a:buNone/>
            </a:pPr>
            <a:r>
              <a:rPr lang="en-GB" sz="2000" b="1" smtClean="0">
                <a:solidFill>
                  <a:schemeClr val="bg1"/>
                </a:solidFill>
                <a:latin typeface="Tahoma" pitchFamily="34" charset="0"/>
              </a:rPr>
              <a:t>0   = Low rent, low quality</a:t>
            </a:r>
          </a:p>
          <a:p>
            <a:pPr marL="0" indent="0" eaLnBrk="1" hangingPunct="1">
              <a:buClr>
                <a:srgbClr val="953735"/>
              </a:buClr>
              <a:buFont typeface="Wingdings" pitchFamily="2" charset="2"/>
              <a:buNone/>
            </a:pPr>
            <a:r>
              <a:rPr lang="en-GB" sz="2000" b="1" smtClean="0">
                <a:solidFill>
                  <a:schemeClr val="bg1"/>
                </a:solidFill>
                <a:latin typeface="Tahoma" pitchFamily="34" charset="0"/>
              </a:rPr>
              <a:t>10 = High rent, high quality  </a:t>
            </a:r>
          </a:p>
          <a:p>
            <a:pPr marL="0" indent="0" eaLnBrk="1" hangingPunct="1">
              <a:buClr>
                <a:srgbClr val="953735"/>
              </a:buClr>
              <a:buFont typeface="Wingdings" pitchFamily="2" charset="2"/>
              <a:buNone/>
            </a:pPr>
            <a:r>
              <a:rPr lang="en-GB" sz="2000" b="1" smtClean="0">
                <a:solidFill>
                  <a:schemeClr val="bg1"/>
                </a:solidFill>
                <a:latin typeface="Tahoma" pitchFamily="34" charset="0"/>
              </a:rPr>
              <a:t>5   = Reasonable rent and                  reasonable quality</a:t>
            </a:r>
          </a:p>
          <a:p>
            <a:pPr marL="0" indent="0" eaLnBrk="1" hangingPunct="1">
              <a:buClr>
                <a:srgbClr val="953735"/>
              </a:buClr>
              <a:buFont typeface="Wingdings" pitchFamily="2" charset="2"/>
              <a:buNone/>
            </a:pPr>
            <a:endParaRPr lang="en-GB" sz="1800" b="1" smtClean="0">
              <a:solidFill>
                <a:schemeClr val="bg1"/>
              </a:solidFill>
              <a:latin typeface="Tahoma" pitchFamily="34" charset="0"/>
            </a:endParaRPr>
          </a:p>
          <a:p>
            <a:pPr marL="0" indent="0"/>
            <a:endParaRPr lang="en-GB" sz="1800" smtClean="0">
              <a:solidFill>
                <a:schemeClr val="bg1"/>
              </a:solidFill>
            </a:endParaRPr>
          </a:p>
        </p:txBody>
      </p:sp>
      <p:sp>
        <p:nvSpPr>
          <p:cNvPr id="28676" name="Rectangle 7"/>
          <p:cNvSpPr>
            <a:spLocks noGrp="1"/>
          </p:cNvSpPr>
          <p:nvPr>
            <p:ph type="body" sz="half" idx="3"/>
          </p:nvPr>
        </p:nvSpPr>
        <p:spPr>
          <a:xfrm>
            <a:off x="468313" y="5516563"/>
            <a:ext cx="8229600" cy="504825"/>
          </a:xfrm>
          <a:solidFill>
            <a:srgbClr val="003366"/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GB" sz="2400" b="1" smtClean="0">
                <a:solidFill>
                  <a:schemeClr val="bg1"/>
                </a:solidFill>
                <a:latin typeface="Tahoma" pitchFamily="34" charset="0"/>
              </a:rPr>
              <a:t>3. Anything else you would like to say?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bg1"/>
                </a:solidFill>
                <a:latin typeface="Tahoma" pitchFamily="34" charset="0"/>
              </a:rPr>
              <a:t>What did you tell us?</a:t>
            </a:r>
          </a:p>
        </p:txBody>
      </p:sp>
      <p:pic>
        <p:nvPicPr>
          <p:cNvPr id="23560" name="Picture 5" descr="Medium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092825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  <p:bldP spid="2867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bg1"/>
                </a:solidFill>
                <a:latin typeface="Tahoma" pitchFamily="34" charset="0"/>
              </a:rPr>
              <a:t>What did you tell us?</a:t>
            </a:r>
          </a:p>
        </p:txBody>
      </p:sp>
      <p:graphicFrame>
        <p:nvGraphicFramePr>
          <p:cNvPr id="30766" name="Group 46"/>
          <p:cNvGraphicFramePr>
            <a:graphicFrameLocks noGrp="1"/>
          </p:cNvGraphicFramePr>
          <p:nvPr>
            <p:ph idx="1"/>
          </p:nvPr>
        </p:nvGraphicFramePr>
        <p:xfrm>
          <a:off x="468313" y="1989138"/>
          <a:ext cx="8216900" cy="3660775"/>
        </p:xfrm>
        <a:graphic>
          <a:graphicData uri="http://schemas.openxmlformats.org/drawingml/2006/table">
            <a:tbl>
              <a:tblPr/>
              <a:tblGrid>
                <a:gridCol w="4114800"/>
                <a:gridCol w="1025525"/>
                <a:gridCol w="1025525"/>
                <a:gridCol w="1025525"/>
                <a:gridCol w="1025525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YOUR PRIORITIES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79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Table1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Table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Table3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Better day-to-day services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Improving the housing stock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Investing in new homes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13" name="Picture 5" descr="Medium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092825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mtClean="0">
                <a:solidFill>
                  <a:schemeClr val="bg1"/>
                </a:solidFill>
                <a:latin typeface="Tahoma" pitchFamily="34" charset="0"/>
              </a:rPr>
              <a:t>What did you tell us?</a:t>
            </a:r>
          </a:p>
        </p:txBody>
      </p:sp>
      <p:graphicFrame>
        <p:nvGraphicFramePr>
          <p:cNvPr id="31780" name="Group 36"/>
          <p:cNvGraphicFramePr>
            <a:graphicFrameLocks noGrp="1"/>
          </p:cNvGraphicFramePr>
          <p:nvPr>
            <p:ph idx="1"/>
          </p:nvPr>
        </p:nvGraphicFramePr>
        <p:xfrm>
          <a:off x="395288" y="2060575"/>
          <a:ext cx="8208962" cy="2754313"/>
        </p:xfrm>
        <a:graphic>
          <a:graphicData uri="http://schemas.openxmlformats.org/drawingml/2006/table">
            <a:tbl>
              <a:tblPr/>
              <a:tblGrid>
                <a:gridCol w="4697412"/>
                <a:gridCol w="1169988"/>
                <a:gridCol w="1171575"/>
                <a:gridCol w="1169987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QUALITY V COST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8D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Table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Table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Table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Average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25" name="Rectangle 40"/>
          <p:cNvSpPr>
            <a:spLocks noChangeArrowheads="1"/>
          </p:cNvSpPr>
          <p:nvPr/>
        </p:nvSpPr>
        <p:spPr bwMode="auto">
          <a:xfrm>
            <a:off x="395288" y="5084763"/>
            <a:ext cx="63357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Tahoma" pitchFamily="34" charset="0"/>
              </a:rPr>
              <a:t>0   = Low rent, low quality</a:t>
            </a:r>
          </a:p>
          <a:p>
            <a:r>
              <a:rPr lang="en-GB" b="1">
                <a:latin typeface="Tahoma" pitchFamily="34" charset="0"/>
              </a:rPr>
              <a:t>10 = High rent, high quality  </a:t>
            </a:r>
          </a:p>
          <a:p>
            <a:r>
              <a:rPr lang="en-GB" b="1">
                <a:latin typeface="Tahoma" pitchFamily="34" charset="0"/>
              </a:rPr>
              <a:t>5   = Reasonable rent and reasonable quality</a:t>
            </a:r>
          </a:p>
        </p:txBody>
      </p:sp>
      <p:pic>
        <p:nvPicPr>
          <p:cNvPr id="25626" name="Picture 5" descr="Medium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092825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6141" y="296863"/>
            <a:ext cx="830161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bg1"/>
                </a:solidFill>
                <a:latin typeface="Tahoma" pitchFamily="34" charset="0"/>
              </a:rPr>
              <a:t>The Challenges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Making sure that council housing continues to meet local needs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Ensuring our housing is fit-for-purpose and easy to let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Welfare reform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Supporting People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Tenancy Policy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Providing practical support and advice to tenants  </a:t>
            </a:r>
          </a:p>
        </p:txBody>
      </p:sp>
      <p:pic>
        <p:nvPicPr>
          <p:cNvPr id="26629" name="Picture 5" descr="Medium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092825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6141" y="296863"/>
            <a:ext cx="830161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bg1"/>
                </a:solidFill>
                <a:latin typeface="Tahoma" pitchFamily="34" charset="0"/>
              </a:rPr>
              <a:t>Short Term Priorities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Developing our skills and expertise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Establishing the Tenants Overview and Scrutiny Panel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Verifying and updating our stock condition data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</a:rPr>
              <a:t>Improving performance and value for money   </a:t>
            </a:r>
          </a:p>
        </p:txBody>
      </p:sp>
      <p:pic>
        <p:nvPicPr>
          <p:cNvPr id="27653" name="Picture 5" descr="Medium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092825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2439</TotalTime>
  <Words>492</Words>
  <Application>Microsoft Office PowerPoint</Application>
  <PresentationFormat>On-screen Show (4:3)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Bradley Hand ITC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Agenda for Housing</dc:title>
  <dc:creator>John Conway</dc:creator>
  <cp:lastModifiedBy>jconw</cp:lastModifiedBy>
  <cp:revision>36</cp:revision>
  <dcterms:created xsi:type="dcterms:W3CDTF">2011-05-27T21:35:32Z</dcterms:created>
  <dcterms:modified xsi:type="dcterms:W3CDTF">2012-12-03T15:35:10Z</dcterms:modified>
</cp:coreProperties>
</file>