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1" r:id="rId3"/>
    <p:sldId id="297" r:id="rId4"/>
    <p:sldId id="257" r:id="rId5"/>
    <p:sldId id="298" r:id="rId6"/>
    <p:sldId id="283" r:id="rId7"/>
    <p:sldId id="299" r:id="rId8"/>
    <p:sldId id="280" r:id="rId9"/>
    <p:sldId id="300" r:id="rId1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8D3F"/>
    <a:srgbClr val="808A4C"/>
    <a:srgbClr val="E77927"/>
    <a:srgbClr val="E1582D"/>
    <a:srgbClr val="E7952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>
        <p:scale>
          <a:sx n="66" d="100"/>
          <a:sy n="66" d="100"/>
        </p:scale>
        <p:origin x="-1698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5B53409-822B-4C4A-8E4D-33C46C5E7218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CD0BBC1-0F8F-4C1C-8B35-F8841A56DE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F2083A8-877D-4A46-8034-2A8BAA4513A2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F21A053-0907-44FF-B25D-29FDE4D3C2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318D0-CFF6-47DC-AFEA-C6FFECE53D3F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0F7BD-900B-4581-AC41-D9A32C0CAA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65A41-ECAF-4F45-B812-A7BC1804AA1D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9C91D-9316-421A-B894-36BA794921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FDA1C-002F-49E2-A7B2-55ADC9136F29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33E14-BC62-466C-93DF-6E7DF67500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BCBD6-70D2-47AF-AD98-A3ACE7501534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3C93-8740-41FB-853E-1333DD9180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DB5EB-0763-49E1-808C-E935A41414A7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7A968-43BA-438B-BCE9-B24B7D6BD5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1CFB0-EC5B-45ED-B074-59CF566DBF49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F3D36-3FD3-4E55-AFBA-4C411FF995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F9410-6C0B-41BC-A0A7-96914DA7CEF2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7374A-A7DA-48B1-ACC8-F9B73F1E2D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F3FE0-F339-4419-B693-91CE69AEB160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F5B4F-D1F6-427B-BE93-3402909BD3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3CC0C-BA8C-402D-B620-793447687266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0F49D-37AD-452E-B4C5-6816F3E406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DDC5C-93E3-4B61-A477-99DF83631515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D94E4-0C20-428E-A6F1-7DA4795820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BACCA-8F4D-4DA7-8EFD-356BC6A6A9A8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22E23-530C-4C1C-AA12-3FA53FACD6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AC12-2ED4-4813-879E-CE278E20BAAA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87CA8-25FA-4365-B708-3CAB14C0AD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EB6C9-C251-4A77-9745-5AF9ABF967F3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02593-B16F-4875-88B4-DD32273C22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66509-2578-485D-8F02-2BD72907181E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3CAB5-E72D-49A3-BBA9-1226150221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2414C-12F4-4D54-A422-1716FBFFC654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9573D-AF08-4D1B-9468-984461C704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9408A7E-5AAA-4686-A034-C1B92B119DB6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8FD1B9-561F-4D57-8082-1871B428B1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2" r:id="rId12"/>
    <p:sldLayoutId id="2147483651" r:id="rId13"/>
    <p:sldLayoutId id="2147483650" r:id="rId14"/>
    <p:sldLayoutId id="2147483649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mtClean="0">
                <a:solidFill>
                  <a:schemeClr val="bg1"/>
                </a:solidFill>
                <a:latin typeface="Tahoma" pitchFamily="34" charset="0"/>
              </a:rPr>
              <a:t>Headline Performance</a:t>
            </a:r>
          </a:p>
          <a:p>
            <a:pPr eaLnBrk="1" hangingPunct="1">
              <a:defRPr/>
            </a:pPr>
            <a:r>
              <a:rPr lang="en-GB" smtClean="0">
                <a:solidFill>
                  <a:schemeClr val="bg1"/>
                </a:solidFill>
                <a:latin typeface="Tahoma" pitchFamily="34" charset="0"/>
              </a:rPr>
              <a:t>January 2012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/>
          </a:p>
        </p:txBody>
      </p:sp>
      <p:pic>
        <p:nvPicPr>
          <p:cNvPr id="19461" name="Picture 5" descr="Medium Colour"/>
          <p:cNvPicPr>
            <a:picLocks noGrp="1" noChangeAspect="1" noChangeArrowheads="1"/>
          </p:cNvPicPr>
          <p:nvPr>
            <p:ph type="subTitle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051050" y="3933825"/>
            <a:ext cx="5205413" cy="16557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mtClean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Rent	</a:t>
            </a:r>
          </a:p>
        </p:txBody>
      </p:sp>
      <p:sp>
        <p:nvSpPr>
          <p:cNvPr id="2048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  <a:spcAft>
                <a:spcPts val="1200"/>
              </a:spcAft>
              <a:buClr>
                <a:srgbClr val="7C2128"/>
              </a:buClr>
              <a:buFont typeface="Wingdings" pitchFamily="2" charset="2"/>
              <a:buChar char="§"/>
            </a:pPr>
            <a:endParaRPr lang="en-GB" sz="240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spcAft>
                <a:spcPct val="20000"/>
              </a:spcAft>
              <a:buClr>
                <a:srgbClr val="7C2128"/>
              </a:buClr>
              <a:buFont typeface="Wingdings" pitchFamily="2" charset="2"/>
              <a:buChar char="§"/>
            </a:pPr>
            <a:endParaRPr lang="en-GB" sz="240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buClr>
                <a:srgbClr val="953735"/>
              </a:buClr>
              <a:buFont typeface="Wingdings" pitchFamily="2" charset="2"/>
              <a:buChar char="§"/>
            </a:pPr>
            <a:endParaRPr lang="en-GB" sz="2400" smtClean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0485" name="Picture 5" descr="Medium Colou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6092825"/>
            <a:ext cx="16700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1506538"/>
            <a:ext cx="8748712" cy="451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mtClean="0">
                <a:solidFill>
                  <a:schemeClr val="bg1"/>
                </a:solidFill>
                <a:latin typeface="Tahoma" pitchFamily="34" charset="0"/>
              </a:rPr>
              <a:t>Relative Performance</a:t>
            </a:r>
          </a:p>
        </p:txBody>
      </p:sp>
      <p:sp>
        <p:nvSpPr>
          <p:cNvPr id="2150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800000"/>
              </a:buClr>
              <a:buFont typeface="Wingdings" pitchFamily="2" charset="2"/>
              <a:buChar char="§"/>
            </a:pPr>
            <a:r>
              <a:rPr lang="en-GB" sz="2800" smtClean="0">
                <a:latin typeface="Tahoma" pitchFamily="34" charset="0"/>
              </a:rPr>
              <a:t>Our performance has consistently improved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0000"/>
              </a:buClr>
              <a:buFont typeface="Wingdings" pitchFamily="2" charset="2"/>
              <a:buChar char="§"/>
            </a:pPr>
            <a:r>
              <a:rPr lang="en-GB" sz="2800" smtClean="0">
                <a:latin typeface="Tahoma" pitchFamily="34" charset="0"/>
              </a:rPr>
              <a:t>We are aiming to exceed this years target.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0000"/>
              </a:buClr>
              <a:buFont typeface="Wingdings" pitchFamily="2" charset="2"/>
              <a:buChar char="§"/>
            </a:pPr>
            <a:endParaRPr lang="en-GB" sz="2800" smtClean="0">
              <a:latin typeface="Tahoma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0000"/>
              </a:buClr>
              <a:buFont typeface="Wingdings" pitchFamily="2" charset="2"/>
              <a:buChar char="§"/>
            </a:pPr>
            <a:r>
              <a:rPr lang="en-GB" sz="2800" smtClean="0">
                <a:latin typeface="Tahoma" pitchFamily="34" charset="0"/>
              </a:rPr>
              <a:t>In order to achieve top quartile performance, we need to be achieving rent collection of 98.87% which equates to £125,000 </a:t>
            </a:r>
          </a:p>
        </p:txBody>
      </p:sp>
      <p:pic>
        <p:nvPicPr>
          <p:cNvPr id="21509" name="Picture 5" descr="Medium Colou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6092825"/>
            <a:ext cx="16700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mtClean="0">
                <a:solidFill>
                  <a:schemeClr val="bg1"/>
                </a:solidFill>
                <a:latin typeface="Tahoma" pitchFamily="34" charset="0"/>
              </a:rPr>
              <a:t>Void Re-let </a:t>
            </a:r>
          </a:p>
        </p:txBody>
      </p:sp>
      <p:graphicFrame>
        <p:nvGraphicFramePr>
          <p:cNvPr id="22532" name="Content Placeholder 2"/>
          <p:cNvGraphicFramePr>
            <a:graphicFrameLocks noGrp="1"/>
          </p:cNvGraphicFramePr>
          <p:nvPr>
            <p:ph idx="1"/>
          </p:nvPr>
        </p:nvGraphicFramePr>
        <p:xfrm>
          <a:off x="457200" y="1628775"/>
          <a:ext cx="8229600" cy="4321175"/>
        </p:xfrm>
        <a:graphic>
          <a:graphicData uri="http://schemas.openxmlformats.org/presentationml/2006/ole">
            <p:oleObj spid="_x0000_s22532" name="Chart" r:id="rId3" imgW="7705820" imgH="3038594" progId="Excel.Chart.8">
              <p:embed/>
            </p:oleObj>
          </a:graphicData>
        </a:graphic>
      </p:graphicFrame>
      <p:pic>
        <p:nvPicPr>
          <p:cNvPr id="22536" name="Picture 5" descr="Medium Colou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8488" y="6092825"/>
            <a:ext cx="16700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mtClean="0">
                <a:solidFill>
                  <a:schemeClr val="bg1"/>
                </a:solidFill>
                <a:latin typeface="Tahoma" pitchFamily="34" charset="0"/>
              </a:rPr>
              <a:t>The Way Forward	  </a:t>
            </a:r>
          </a:p>
        </p:txBody>
      </p:sp>
      <p:sp>
        <p:nvSpPr>
          <p:cNvPr id="2355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800000"/>
              </a:buClr>
              <a:buFont typeface="Wingdings" pitchFamily="2" charset="2"/>
              <a:buChar char="§"/>
            </a:pPr>
            <a:r>
              <a:rPr lang="en-GB" sz="2800" smtClean="0">
                <a:latin typeface="Tahoma" pitchFamily="34" charset="0"/>
              </a:rPr>
              <a:t>We are working intensively to improve our voids performance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0000"/>
              </a:buClr>
              <a:buFont typeface="Wingdings" pitchFamily="2" charset="2"/>
              <a:buChar char="§"/>
            </a:pPr>
            <a:endParaRPr lang="en-GB" sz="2800" smtClean="0">
              <a:latin typeface="Tahoma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0000"/>
              </a:buClr>
              <a:buFont typeface="Wingdings" pitchFamily="2" charset="2"/>
              <a:buChar char="§"/>
            </a:pPr>
            <a:r>
              <a:rPr lang="en-GB" sz="2800" smtClean="0">
                <a:latin typeface="Tahoma" pitchFamily="34" charset="0"/>
              </a:rPr>
              <a:t>QUALITY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0000"/>
              </a:buClr>
              <a:buFont typeface="Wingdings" pitchFamily="2" charset="2"/>
              <a:buChar char="§"/>
            </a:pPr>
            <a:r>
              <a:rPr lang="en-GB" sz="2800" smtClean="0">
                <a:latin typeface="Tahoma" pitchFamily="34" charset="0"/>
              </a:rPr>
              <a:t>TIME</a:t>
            </a:r>
          </a:p>
        </p:txBody>
      </p:sp>
      <p:pic>
        <p:nvPicPr>
          <p:cNvPr id="23557" name="Picture 5" descr="Medium Colou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6092825"/>
            <a:ext cx="16700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mtClean="0">
                <a:solidFill>
                  <a:schemeClr val="bg1"/>
                </a:solidFill>
                <a:latin typeface="Tahoma" pitchFamily="34" charset="0"/>
              </a:rPr>
              <a:t>Homeless Applications</a:t>
            </a:r>
          </a:p>
        </p:txBody>
      </p:sp>
      <p:graphicFrame>
        <p:nvGraphicFramePr>
          <p:cNvPr id="24580" name="Content Placeholder 2"/>
          <p:cNvGraphicFramePr>
            <a:graphicFrameLocks noGrp="1"/>
          </p:cNvGraphicFramePr>
          <p:nvPr>
            <p:ph idx="1"/>
          </p:nvPr>
        </p:nvGraphicFramePr>
        <p:xfrm>
          <a:off x="906463" y="1600200"/>
          <a:ext cx="7331075" cy="4525963"/>
        </p:xfrm>
        <a:graphic>
          <a:graphicData uri="http://schemas.openxmlformats.org/presentationml/2006/ole">
            <p:oleObj spid="_x0000_s24580" name="Chart" r:id="rId3" imgW="7915418" imgH="4886325" progId="Excel.Chart.8">
              <p:embed/>
            </p:oleObj>
          </a:graphicData>
        </a:graphic>
      </p:graphicFrame>
      <p:pic>
        <p:nvPicPr>
          <p:cNvPr id="24584" name="Picture 5" descr="Medium Colou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8488" y="6092825"/>
            <a:ext cx="16700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mtClean="0">
                <a:solidFill>
                  <a:schemeClr val="bg1"/>
                </a:solidFill>
                <a:latin typeface="Tahoma" pitchFamily="34" charset="0"/>
              </a:rPr>
              <a:t>County Homelessness Comparisons </a:t>
            </a:r>
          </a:p>
        </p:txBody>
      </p:sp>
      <p:pic>
        <p:nvPicPr>
          <p:cNvPr id="25604" name="Picture 5" descr="Medium Colou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6092825"/>
            <a:ext cx="16700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9"/>
          <p:cNvPicPr>
            <a:picLocks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762000" y="1905000"/>
            <a:ext cx="7620000" cy="39147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mtClean="0">
                <a:solidFill>
                  <a:schemeClr val="bg1"/>
                </a:solidFill>
                <a:latin typeface="Tahoma" pitchFamily="34" charset="0"/>
              </a:rPr>
              <a:t>Repairs</a:t>
            </a:r>
          </a:p>
        </p:txBody>
      </p:sp>
      <p:graphicFrame>
        <p:nvGraphicFramePr>
          <p:cNvPr id="26628" name="Content Placeholder 2"/>
          <p:cNvGraphicFramePr>
            <a:graphicFrameLocks noGrp="1"/>
          </p:cNvGraphicFramePr>
          <p:nvPr>
            <p:ph idx="4294967295"/>
          </p:nvPr>
        </p:nvGraphicFramePr>
        <p:xfrm>
          <a:off x="1238250" y="1600200"/>
          <a:ext cx="6667500" cy="4525963"/>
        </p:xfrm>
        <a:graphic>
          <a:graphicData uri="http://schemas.openxmlformats.org/presentationml/2006/ole">
            <p:oleObj spid="_x0000_s26628" name="Chart" r:id="rId3" imgW="4714875" imgH="3200400" progId="Excel.Chart.8">
              <p:embed/>
            </p:oleObj>
          </a:graphicData>
        </a:graphic>
      </p:graphicFrame>
      <p:pic>
        <p:nvPicPr>
          <p:cNvPr id="26632" name="Picture 5" descr="Medium Colou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8488" y="6092825"/>
            <a:ext cx="16700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mtClean="0">
                <a:solidFill>
                  <a:schemeClr val="bg1"/>
                </a:solidFill>
                <a:latin typeface="Tahoma" pitchFamily="34" charset="0"/>
              </a:rPr>
              <a:t>Repair Performance Year to Date</a:t>
            </a:r>
          </a:p>
        </p:txBody>
      </p:sp>
      <p:graphicFrame>
        <p:nvGraphicFramePr>
          <p:cNvPr id="27652" name="Content Placeholder 2"/>
          <p:cNvGraphicFramePr>
            <a:graphicFrameLocks noGrp="1"/>
          </p:cNvGraphicFramePr>
          <p:nvPr>
            <p:ph idx="4294967295"/>
          </p:nvPr>
        </p:nvGraphicFramePr>
        <p:xfrm>
          <a:off x="1954213" y="1600200"/>
          <a:ext cx="5233987" cy="4525963"/>
        </p:xfrm>
        <a:graphic>
          <a:graphicData uri="http://schemas.openxmlformats.org/presentationml/2006/ole">
            <p:oleObj spid="_x0000_s27652" name="Chart" r:id="rId3" imgW="5276802" imgH="4562356" progId="Excel.Chart.8">
              <p:embed/>
            </p:oleObj>
          </a:graphicData>
        </a:graphic>
      </p:graphicFrame>
      <p:pic>
        <p:nvPicPr>
          <p:cNvPr id="27656" name="Picture 5" descr="Medium Colou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8488" y="6092825"/>
            <a:ext cx="16700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2260</TotalTime>
  <Words>67</Words>
  <Application>Microsoft Office PowerPoint</Application>
  <PresentationFormat>On-screen Show (4:3)</PresentationFormat>
  <Paragraphs>19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Tahoma</vt:lpstr>
      <vt:lpstr>Wingdings</vt:lpstr>
      <vt:lpstr>Office Theme</vt:lpstr>
      <vt:lpstr>Chart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Agenda for Housing</dc:title>
  <dc:creator>John Conway</dc:creator>
  <cp:lastModifiedBy>lmant</cp:lastModifiedBy>
  <cp:revision>30</cp:revision>
  <dcterms:created xsi:type="dcterms:W3CDTF">2011-05-27T21:35:32Z</dcterms:created>
  <dcterms:modified xsi:type="dcterms:W3CDTF">2012-01-24T10:39:40Z</dcterms:modified>
</cp:coreProperties>
</file>