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97" r:id="rId4"/>
    <p:sldId id="257" r:id="rId5"/>
    <p:sldId id="298" r:id="rId6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8D3F"/>
    <a:srgbClr val="808A4C"/>
    <a:srgbClr val="E77927"/>
    <a:srgbClr val="E1582D"/>
    <a:srgbClr val="E7952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66" d="100"/>
          <a:sy n="66" d="100"/>
        </p:scale>
        <p:origin x="-1698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B2DFE1C-5360-4815-A08B-5998751E2F8E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06E611F-D962-4C94-93E6-782C8D5D4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EC996CF-8EA1-4C4F-B438-C08197FE6C5C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2AD4CA2-6019-4B58-B025-288E1AF89A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8A34D-930B-4691-A9BC-B019E53B3F73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AE61-3883-4712-AB2D-EDA8E91871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9F2C9-4667-4344-8E60-A9341B1026AD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6EF20-51AA-4E58-877E-AB27E5BF21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A36DD-6EB8-402C-BBAB-885A56F3DEC1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CE709-334C-4674-94AF-0C4AF781BE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8F6E6-4C26-41EC-8387-54D4639BCF77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6219-B88C-40E5-AA92-CB59698A9C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0593D-A60D-4FC2-A1A2-168B62E22E7E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265EE-7AE6-47EA-868D-9C0A07F111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E59CC-555B-4E2C-8C76-A26D411EC11D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596B7-EB09-4B18-8FCB-516BF590C4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B7324-6378-4D9D-9549-01C7ED0B6ABA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17E14-BDE9-4BE5-89DB-F440E67BC8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0975F-E40D-49D1-843B-6BCCB542A8F5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959D-2A67-42A5-AC05-18CEC04AAD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050ED-E3D8-41B9-BF74-DD9D7206F6B8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8D8A5-AEF8-4AB4-8042-DF3F4164E7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0AEAE-8210-48F2-8C03-5A8DC0C11F1F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533D-7B25-4334-8E82-222035C3A8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31D9A-0C04-41E8-A6CD-3A045F2C1735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4283D-751C-4D71-B655-02529B4302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006ED-6842-4CC2-A3A9-B922ED1F8D38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F4E1C-3DBE-4D63-9B50-85C2D49EDF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18024-5240-4A86-8737-E642987F14E0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3698-3903-4DD4-9E0A-1C80A338C4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3A9D4-7A7C-46DB-888D-8BE48EF46BB3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4B0B2-6BEA-4F1A-BDF2-A0341DE6D6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6E728-437F-45D5-87B4-B5045812002B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780DE-FCBF-47F5-9762-282E513D82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07777AD-AA3F-446C-9334-24C05335817F}" type="datetimeFigureOut">
              <a:rPr lang="en-GB"/>
              <a:pPr>
                <a:defRPr/>
              </a:pPr>
              <a:t>24/01/2012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9D841-B2C1-43B6-A59A-ED4838B41A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  <p:sldLayoutId id="2147483650" r:id="rId14"/>
    <p:sldLayoutId id="214748364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Tenants Handbook</a:t>
            </a:r>
          </a:p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Consultation Feedback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</p:txBody>
      </p:sp>
      <p:pic>
        <p:nvPicPr>
          <p:cNvPr id="19461" name="Picture 5" descr="Medium Colour"/>
          <p:cNvPicPr>
            <a:picLocks noGrp="1" noChangeAspect="1" noChangeArrowheads="1"/>
          </p:cNvPicPr>
          <p:nvPr>
            <p:ph type="subTitle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2051050" y="3933825"/>
            <a:ext cx="5205413" cy="16557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The Responses	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7C2128"/>
              </a:buClr>
              <a:buFont typeface="Wingdings" pitchFamily="2" charset="2"/>
              <a:buChar char="§"/>
            </a:pPr>
            <a:endParaRPr lang="en-GB" sz="240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7C2128"/>
              </a:buClr>
              <a:buFont typeface="Wingdings" pitchFamily="2" charset="2"/>
              <a:buChar char="§"/>
            </a:pPr>
            <a:r>
              <a:rPr lang="en-GB" sz="2400" smtClean="0">
                <a:latin typeface="Tahoma" pitchFamily="34" charset="0"/>
                <a:cs typeface="Tahoma" pitchFamily="34" charset="0"/>
              </a:rPr>
              <a:t>All tenants invited to comment on new Handlook.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7C2128"/>
              </a:buClr>
              <a:buFont typeface="Wingdings" pitchFamily="2" charset="2"/>
              <a:buChar char="§"/>
            </a:pPr>
            <a:r>
              <a:rPr lang="en-GB" sz="2400" smtClean="0">
                <a:latin typeface="Tahoma" pitchFamily="34" charset="0"/>
                <a:cs typeface="Tahoma" pitchFamily="34" charset="0"/>
              </a:rPr>
              <a:t>Letter sent highlighting changes and referring to location of full document – on website, libraries, Customer Service Centres and Sheltered Scheme Lounges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7C2128"/>
              </a:buClr>
              <a:buFont typeface="Wingdings" pitchFamily="2" charset="2"/>
              <a:buChar char="§"/>
            </a:pPr>
            <a:r>
              <a:rPr lang="en-GB" sz="2400" smtClean="0">
                <a:latin typeface="Tahoma" pitchFamily="34" charset="0"/>
                <a:cs typeface="Tahoma" pitchFamily="34" charset="0"/>
              </a:rPr>
              <a:t>Tenant Forum elected members also directed to the same information by letter.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7C2128"/>
              </a:buClr>
              <a:buFont typeface="Wingdings" pitchFamily="2" charset="2"/>
              <a:buChar char="§"/>
            </a:pPr>
            <a:r>
              <a:rPr lang="en-GB" sz="2400" smtClean="0">
                <a:latin typeface="Tahoma" pitchFamily="34" charset="0"/>
                <a:cs typeface="Tahoma" pitchFamily="34" charset="0"/>
              </a:rPr>
              <a:t>E-mail address set up to receive information electronically, however, feedback welcomed in any format </a:t>
            </a:r>
          </a:p>
        </p:txBody>
      </p:sp>
      <p:pic>
        <p:nvPicPr>
          <p:cNvPr id="20485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Comments Received</a:t>
            </a:r>
          </a:p>
        </p:txBody>
      </p:sp>
      <p:sp>
        <p:nvSpPr>
          <p:cNvPr id="2150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GB" smtClean="0"/>
              <a:t>Very little feedback received.</a:t>
            </a:r>
          </a:p>
          <a:p>
            <a:r>
              <a:rPr lang="en-GB" smtClean="0"/>
              <a:t>All was positive.</a:t>
            </a:r>
          </a:p>
          <a:p>
            <a:r>
              <a:rPr lang="en-GB" smtClean="0"/>
              <a:t>4 tenants wanted to know how it affected them individually – explanations given</a:t>
            </a:r>
          </a:p>
          <a:p>
            <a:r>
              <a:rPr lang="en-GB" smtClean="0"/>
              <a:t>4 queries raised concerning number of pets allowed – explanations given.</a:t>
            </a:r>
          </a:p>
          <a:p>
            <a:r>
              <a:rPr lang="en-GB" smtClean="0"/>
              <a:t>Final amendments to handbook to be done w/c 16 Jan</a:t>
            </a:r>
          </a:p>
        </p:txBody>
      </p:sp>
      <p:pic>
        <p:nvPicPr>
          <p:cNvPr id="21509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The Current Handbook </a:t>
            </a:r>
          </a:p>
        </p:txBody>
      </p:sp>
      <p:pic>
        <p:nvPicPr>
          <p:cNvPr id="22532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1042988" y="1844675"/>
            <a:ext cx="6618287" cy="438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GB" b="1" u="sng"/>
          </a:p>
          <a:p>
            <a:pPr algn="ctr"/>
            <a:r>
              <a:rPr lang="en-GB" sz="2400" b="1" u="sng"/>
              <a:t>Current starter pack/handbook.</a:t>
            </a:r>
          </a:p>
          <a:p>
            <a:pPr algn="ctr"/>
            <a:r>
              <a:rPr lang="en-GB" sz="2400"/>
              <a:t>  </a:t>
            </a:r>
          </a:p>
          <a:p>
            <a:pPr algn="ctr"/>
            <a:r>
              <a:rPr lang="en-GB" sz="2400"/>
              <a:t>Costs approx £7 per unit and staff time to prepare.</a:t>
            </a:r>
          </a:p>
          <a:p>
            <a:pPr algn="ctr"/>
            <a:endParaRPr lang="en-GB" sz="2400"/>
          </a:p>
          <a:p>
            <a:pPr algn="ctr"/>
            <a:r>
              <a:rPr lang="en-GB" sz="2400"/>
              <a:t> </a:t>
            </a:r>
          </a:p>
          <a:p>
            <a:pPr algn="ctr"/>
            <a:r>
              <a:rPr lang="en-GB" sz="2400"/>
              <a:t>Average new lettings per year over last 3 years is 375.</a:t>
            </a:r>
          </a:p>
          <a:p>
            <a:pPr algn="ctr"/>
            <a:endParaRPr lang="en-GB" sz="2400"/>
          </a:p>
          <a:p>
            <a:pPr algn="ctr"/>
            <a:endParaRPr lang="en-GB" sz="2400"/>
          </a:p>
          <a:p>
            <a:pPr algn="ctr"/>
            <a:r>
              <a:rPr lang="en-GB" sz="2400"/>
              <a:t>Current annual cost £2625 approx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Costs for </a:t>
            </a:r>
          </a:p>
          <a:p>
            <a:pPr eaLnBrk="1" hangingPunct="1">
              <a:defRPr/>
            </a:pPr>
            <a:r>
              <a:rPr lang="en-GB" smtClean="0">
                <a:solidFill>
                  <a:schemeClr val="bg1"/>
                </a:solidFill>
                <a:latin typeface="Tahoma" pitchFamily="34" charset="0"/>
              </a:rPr>
              <a:t>New-Style Handbook	  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GB" smtClean="0"/>
              <a:t>Ball park figures coming in at around £4 - £5 per unit but we think we can improve on this.</a:t>
            </a:r>
          </a:p>
          <a:p>
            <a:r>
              <a:rPr lang="en-GB" smtClean="0"/>
              <a:t>Preparation time will be minimal</a:t>
            </a:r>
          </a:p>
          <a:p>
            <a:r>
              <a:rPr lang="en-GB" smtClean="0"/>
              <a:t>Hoping to bring unit costs down to £3.50 which will equate to costs of £1312 per annum.</a:t>
            </a:r>
          </a:p>
          <a:p>
            <a:r>
              <a:rPr lang="en-GB" smtClean="0"/>
              <a:t>Gives a possible annual saving of around 50% = £1313</a:t>
            </a:r>
          </a:p>
        </p:txBody>
      </p:sp>
      <p:pic>
        <p:nvPicPr>
          <p:cNvPr id="23557" name="Picture 5" descr="Medium Colo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6092825"/>
            <a:ext cx="16700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2269</TotalTime>
  <Words>188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Wingdings</vt:lpstr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Agenda for Housing</dc:title>
  <dc:creator>John Conway</dc:creator>
  <cp:lastModifiedBy>lmant</cp:lastModifiedBy>
  <cp:revision>31</cp:revision>
  <dcterms:created xsi:type="dcterms:W3CDTF">2011-05-27T21:35:32Z</dcterms:created>
  <dcterms:modified xsi:type="dcterms:W3CDTF">2012-01-24T10:42:22Z</dcterms:modified>
</cp:coreProperties>
</file>