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63" r:id="rId3"/>
    <p:sldId id="303" r:id="rId4"/>
    <p:sldId id="312" r:id="rId5"/>
    <p:sldId id="313" r:id="rId6"/>
    <p:sldId id="314" r:id="rId7"/>
    <p:sldId id="311" r:id="rId8"/>
    <p:sldId id="315" r:id="rId9"/>
    <p:sldId id="316" r:id="rId10"/>
    <p:sldId id="304" r:id="rId11"/>
    <p:sldId id="298" r:id="rId12"/>
    <p:sldId id="320" r:id="rId13"/>
    <p:sldId id="317" r:id="rId14"/>
    <p:sldId id="323" r:id="rId15"/>
    <p:sldId id="321" r:id="rId16"/>
    <p:sldId id="322" r:id="rId17"/>
    <p:sldId id="318" r:id="rId18"/>
    <p:sldId id="31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1CA"/>
    <a:srgbClr val="91C5CE"/>
    <a:srgbClr val="91C3CE"/>
    <a:srgbClr val="91C3CB"/>
    <a:srgbClr val="91C1CB"/>
    <a:srgbClr val="93C4C9"/>
    <a:srgbClr val="8ABEC8"/>
    <a:srgbClr val="3535FB"/>
    <a:srgbClr val="7FB8C3"/>
    <a:srgbClr val="6EB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5332-8279-4823-ACE4-845FEEF50E2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1019-641B-4D48-AA0E-F2A741FF9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568D2-BCDA-4B18-91ED-6E7FECCAD39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704F-09D6-4108-8906-7D48A30B0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4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AABF69-4731-4693-88E2-5ED097AFAC39}" type="datetimeFigureOut">
              <a:rPr lang="en-GB" smtClean="0"/>
              <a:pPr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959444-CEA4-43F6-B3BF-671BD63121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56" y="6252083"/>
            <a:ext cx="1618488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3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91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1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0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12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973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99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67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70" y="6296385"/>
            <a:ext cx="1465729" cy="4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0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589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39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65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4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5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7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5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9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BF69-4731-4693-88E2-5ED097AFAC39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9444-CEA4-43F6-B3BF-671BD631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7E95-E2AB-4925-A582-A371281FEAE3}" type="datetimeFigureOut">
              <a:rPr lang="en-GB" smtClean="0"/>
              <a:t>05/07/2019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0165-5579-4EE8-ADF0-3688DD0A0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1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14375" y="1238524"/>
            <a:ext cx="10763250" cy="1884362"/>
          </a:xfrm>
        </p:spPr>
        <p:txBody>
          <a:bodyPr>
            <a:normAutofit/>
          </a:bodyPr>
          <a:lstStyle/>
          <a:p>
            <a:r>
              <a:rPr lang="en-GB" sz="4000" b="1" cap="small" dirty="0"/>
              <a:t>‘Local Government Reform in Northamptonshire – government decision and next steps’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7C99-7FF7-4411-BDB5-88FFE925F605}"/>
              </a:ext>
            </a:extLst>
          </p:cNvPr>
          <p:cNvSpPr txBox="1"/>
          <p:nvPr/>
        </p:nvSpPr>
        <p:spPr>
          <a:xfrm>
            <a:off x="1057013" y="4857226"/>
            <a:ext cx="38421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Geographic Forums: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KTF – 8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A6 Towns – 10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Rural – 18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</p:txBody>
      </p:sp>
    </p:spTree>
    <p:extLst>
      <p:ext uri="{BB962C8B-B14F-4D97-AF65-F5344CB8AC3E}">
        <p14:creationId xmlns:p14="http://schemas.microsoft.com/office/powerpoint/2010/main" val="71433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199" y="194076"/>
            <a:ext cx="10515600" cy="942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 dirty="0"/>
              <a:t>Possible Timescales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767728" y="6153150"/>
            <a:ext cx="1663003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70880" y="1824472"/>
            <a:ext cx="11704320" cy="3351032"/>
            <a:chOff x="270880" y="1824472"/>
            <a:chExt cx="11704320" cy="3351032"/>
          </a:xfrm>
        </p:grpSpPr>
        <p:grpSp>
          <p:nvGrpSpPr>
            <p:cNvPr id="13" name="Group 12"/>
            <p:cNvGrpSpPr/>
            <p:nvPr/>
          </p:nvGrpSpPr>
          <p:grpSpPr>
            <a:xfrm>
              <a:off x="270880" y="1824472"/>
              <a:ext cx="11704320" cy="1684961"/>
              <a:chOff x="320040" y="1519672"/>
              <a:chExt cx="11704320" cy="1684961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053846" y="2002155"/>
                <a:ext cx="2880000" cy="0"/>
              </a:xfrm>
              <a:prstGeom prst="line">
                <a:avLst/>
              </a:prstGeom>
              <a:ln>
                <a:headEnd type="oval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4679980" y="2002155"/>
                <a:ext cx="2880000" cy="0"/>
              </a:xfrm>
              <a:prstGeom prst="line">
                <a:avLst/>
              </a:prstGeom>
              <a:ln w="19050">
                <a:headEnd type="oval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8269809" y="2002155"/>
                <a:ext cx="2880000" cy="0"/>
              </a:xfrm>
              <a:prstGeom prst="line">
                <a:avLst/>
              </a:prstGeom>
              <a:ln w="19050">
                <a:headEnd type="oval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47472" y="1519672"/>
                <a:ext cx="11548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3535F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 2019                                         July                                                  Nov                                       May2020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0040" y="2322576"/>
                <a:ext cx="1536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Govt. Decision Announced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63240" y="2322576"/>
                <a:ext cx="23865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Expected secondary legislation laid (SCO)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[prior to summer recess]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272784" y="2373636"/>
                <a:ext cx="3182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Expected final approval of legislation i.e. SCO made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[need a 6 month gap to May ‘20]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73640" y="2373635"/>
                <a:ext cx="19507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Elections for new unitary authorities [+T&amp;PCs and PCC] 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574918" y="5175504"/>
              <a:ext cx="10980000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64993" y="4718304"/>
              <a:ext cx="5038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Joint Committee (North &amp; West) Operate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62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199" y="216654"/>
            <a:ext cx="10515600" cy="942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 dirty="0"/>
              <a:t>Possible Timescales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767728" y="6153150"/>
            <a:ext cx="1663003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321563" y="1618405"/>
            <a:ext cx="11657199" cy="2437849"/>
            <a:chOff x="321563" y="1618405"/>
            <a:chExt cx="11657199" cy="2437849"/>
          </a:xfrm>
        </p:grpSpPr>
        <p:sp>
          <p:nvSpPr>
            <p:cNvPr id="12" name="TextBox 11"/>
            <p:cNvSpPr txBox="1"/>
            <p:nvPr/>
          </p:nvSpPr>
          <p:spPr>
            <a:xfrm>
              <a:off x="10394051" y="2855925"/>
              <a:ext cx="15847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New authorities operational [01/04/21]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1563" y="1618405"/>
              <a:ext cx="11548872" cy="2397015"/>
              <a:chOff x="321563" y="1235850"/>
              <a:chExt cx="11548872" cy="239701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21563" y="1235850"/>
                <a:ext cx="11548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3535F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 ‘20                                                                                           Feb ‘21                   Mar ‘21                 Apr ‘21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578027" y="2416755"/>
                <a:ext cx="8784000" cy="0"/>
              </a:xfrm>
              <a:prstGeom prst="straightConnector1">
                <a:avLst/>
              </a:prstGeom>
              <a:ln w="19050"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457200" y="2329370"/>
                <a:ext cx="144000" cy="144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352372" y="2341809"/>
                <a:ext cx="144000" cy="144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62066" y="1968763"/>
                <a:ext cx="3974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Shadow Arrangements in Place?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86010" y="2522912"/>
                <a:ext cx="4752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[Existing LAs continue to exist and operate]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75259" y="2709535"/>
                <a:ext cx="17196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Budgets/CT approved for new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Unitaries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02199" y="2707578"/>
                <a:ext cx="17196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Existing LAs cease to exist [31/03/21]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745119" y="4448139"/>
            <a:ext cx="335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dates tbc: -</a:t>
            </a:r>
          </a:p>
          <a:p>
            <a:pPr marL="742950" lvl="1" indent="-285750">
              <a:buClr>
                <a:srgbClr val="7C2128"/>
              </a:buClr>
              <a:buSzPct val="110000"/>
              <a:buFont typeface="Wingdings 3" panose="05040102010807070707" pitchFamily="18" charset="2"/>
              <a:buChar char="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Statutory appointments</a:t>
            </a:r>
          </a:p>
          <a:p>
            <a:pPr marL="742950" lvl="1" indent="-285750">
              <a:buClr>
                <a:srgbClr val="7C2128"/>
              </a:buClr>
              <a:buSzPct val="110000"/>
              <a:buFont typeface="Wingdings 3" panose="05040102010807070707" pitchFamily="18" charset="2"/>
              <a:buChar char="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Meeting schedules</a:t>
            </a:r>
          </a:p>
        </p:txBody>
      </p:sp>
    </p:spTree>
    <p:extLst>
      <p:ext uri="{BB962C8B-B14F-4D97-AF65-F5344CB8AC3E}">
        <p14:creationId xmlns:p14="http://schemas.microsoft.com/office/powerpoint/2010/main" val="94096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Programme Governance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04" y="1388428"/>
            <a:ext cx="6415359" cy="496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99232" y="2700241"/>
            <a:ext cx="2614325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Each Local Authorities own Governance Arrangements – for example, at KBC;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</a:t>
            </a:r>
            <a:r>
              <a:rPr lang="en-GB" dirty="0" err="1"/>
              <a:t>Govt</a:t>
            </a:r>
            <a:r>
              <a:rPr lang="en-GB" dirty="0"/>
              <a:t> Reform Advisory Committee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 Council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781606" y="3553273"/>
            <a:ext cx="1202835" cy="7793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781606" y="3720357"/>
            <a:ext cx="12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Links into</a:t>
            </a:r>
          </a:p>
        </p:txBody>
      </p:sp>
    </p:spTree>
    <p:extLst>
      <p:ext uri="{BB962C8B-B14F-4D97-AF65-F5344CB8AC3E}">
        <p14:creationId xmlns:p14="http://schemas.microsoft.com/office/powerpoint/2010/main" val="341320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4023" y="842027"/>
            <a:ext cx="2536906" cy="1178805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 Joint Committee/ Shadow Exec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37" y="842027"/>
            <a:ext cx="2536906" cy="11788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Steering Group/ Joint Committee/ Shadow Exec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9400" y="3234856"/>
            <a:ext cx="3966073" cy="953801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BOARD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DELIVERY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CHIEF EXECUTIVES (DAY TO DAY SROs)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9" y="982593"/>
            <a:ext cx="249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SHADOW COUNCIL GOVERNANCE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9715" y="1049894"/>
            <a:ext cx="232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SHADOW COUNCIL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2587" y="3117723"/>
            <a:ext cx="213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x IMPLEMENTATION BOARDS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085473" y="3198816"/>
            <a:ext cx="1516075" cy="192683"/>
          </a:xfrm>
          <a:prstGeom prst="rightArrow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638252" y="1327154"/>
            <a:ext cx="671463" cy="2266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622014" y="1265602"/>
            <a:ext cx="742009" cy="264980"/>
          </a:xfrm>
          <a:prstGeom prst="leftArrow">
            <a:avLst/>
          </a:prstGeom>
          <a:solidFill>
            <a:srgbClr val="E46B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89" y="189908"/>
            <a:ext cx="1691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33730" y="6202496"/>
            <a:ext cx="7951807" cy="425400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ENABLER WORKSTREAMS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3730" y="5609252"/>
            <a:ext cx="7951807" cy="400110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 PROGRAMMES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9482" y="2199008"/>
            <a:ext cx="3325910" cy="702674"/>
          </a:xfrm>
          <a:prstGeom prst="rect">
            <a:avLst/>
          </a:prstGeom>
          <a:solidFill>
            <a:srgbClr val="FFFFCC"/>
          </a:solidFill>
          <a:ln>
            <a:solidFill>
              <a:srgbClr val="E46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 OVERSIGHT BOARD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70323" y="2020832"/>
            <a:ext cx="1193700" cy="178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1354" y="2199008"/>
            <a:ext cx="1818970" cy="6606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working groups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60095" y="2199007"/>
            <a:ext cx="1818970" cy="6606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working groups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532535" y="2002508"/>
            <a:ext cx="1327560" cy="20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60154" y="4636619"/>
            <a:ext cx="2588964" cy="660671"/>
          </a:xfrm>
          <a:prstGeom prst="rect">
            <a:avLst/>
          </a:prstGeom>
          <a:solidFill>
            <a:srgbClr val="FFFFCC"/>
          </a:solidFill>
          <a:ln>
            <a:solidFill>
              <a:srgbClr val="E46B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 and Design working group - LEADERS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0890" y="4636618"/>
            <a:ext cx="2614647" cy="660671"/>
          </a:xfrm>
          <a:prstGeom prst="rect">
            <a:avLst/>
          </a:prstGeom>
          <a:solidFill>
            <a:srgbClr val="FFFFCC"/>
          </a:solidFill>
          <a:ln>
            <a:solidFill>
              <a:srgbClr val="E46B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 and Design working group - LEADERS</a:t>
            </a:r>
          </a:p>
        </p:txBody>
      </p:sp>
      <p:cxnSp>
        <p:nvCxnSpPr>
          <p:cNvPr id="29" name="Straight Arrow Connector 28"/>
          <p:cNvCxnSpPr>
            <a:stCxn id="27" idx="0"/>
            <a:endCxn id="4" idx="1"/>
          </p:cNvCxnSpPr>
          <p:nvPr/>
        </p:nvCxnSpPr>
        <p:spPr>
          <a:xfrm flipV="1">
            <a:off x="3354636" y="3711757"/>
            <a:ext cx="764764" cy="924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0"/>
            <a:endCxn id="4" idx="3"/>
          </p:cNvCxnSpPr>
          <p:nvPr/>
        </p:nvCxnSpPr>
        <p:spPr>
          <a:xfrm flipH="1" flipV="1">
            <a:off x="8085473" y="3711757"/>
            <a:ext cx="592741" cy="924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3"/>
            <a:endCxn id="15" idx="1"/>
          </p:cNvCxnSpPr>
          <p:nvPr/>
        </p:nvCxnSpPr>
        <p:spPr>
          <a:xfrm flipV="1">
            <a:off x="4196812" y="2550345"/>
            <a:ext cx="242670" cy="1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2459" y="2303840"/>
            <a:ext cx="1684353" cy="4954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41288" y="5439975"/>
            <a:ext cx="1195324" cy="33855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*Existing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41288" y="5863942"/>
            <a:ext cx="11953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*Existing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41287" y="6294626"/>
            <a:ext cx="1225785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69580" y="5098063"/>
            <a:ext cx="537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Key:</a:t>
            </a:r>
          </a:p>
        </p:txBody>
      </p:sp>
      <p:cxnSp>
        <p:nvCxnSpPr>
          <p:cNvPr id="18" name="Straight Arrow Connector 17"/>
          <p:cNvCxnSpPr>
            <a:stCxn id="15" idx="0"/>
            <a:endCxn id="2" idx="2"/>
          </p:cNvCxnSpPr>
          <p:nvPr/>
        </p:nvCxnSpPr>
        <p:spPr>
          <a:xfrm flipH="1" flipV="1">
            <a:off x="4632476" y="2020832"/>
            <a:ext cx="1469961" cy="17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0"/>
            <a:endCxn id="3" idx="2"/>
          </p:cNvCxnSpPr>
          <p:nvPr/>
        </p:nvCxnSpPr>
        <p:spPr>
          <a:xfrm flipV="1">
            <a:off x="6102437" y="2020832"/>
            <a:ext cx="1268453" cy="17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2"/>
          </p:cNvCxnSpPr>
          <p:nvPr/>
        </p:nvCxnSpPr>
        <p:spPr>
          <a:xfrm flipV="1">
            <a:off x="6102436" y="2901682"/>
            <a:ext cx="1" cy="32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4" idx="2"/>
            <a:endCxn id="27" idx="3"/>
          </p:cNvCxnSpPr>
          <p:nvPr/>
        </p:nvCxnSpPr>
        <p:spPr>
          <a:xfrm rot="5400000">
            <a:off x="4986629" y="3851147"/>
            <a:ext cx="778298" cy="145331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" idx="2"/>
            <a:endCxn id="28" idx="1"/>
          </p:cNvCxnSpPr>
          <p:nvPr/>
        </p:nvCxnSpPr>
        <p:spPr>
          <a:xfrm rot="16200000" flipH="1">
            <a:off x="6347515" y="3943578"/>
            <a:ext cx="778297" cy="126845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8097549" y="3690518"/>
            <a:ext cx="1503999" cy="886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8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71" y="200214"/>
            <a:ext cx="7215300" cy="61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5643" y="3598076"/>
            <a:ext cx="158533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523" y="3526839"/>
            <a:ext cx="12491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722" y="3598075"/>
            <a:ext cx="160003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4708" y="3598076"/>
            <a:ext cx="17858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1409" y="3598223"/>
            <a:ext cx="2148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10010" y="3598076"/>
            <a:ext cx="179244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STABILISATION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706067" y="1667384"/>
            <a:ext cx="5719" cy="4788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88489" y="1657311"/>
            <a:ext cx="42490" cy="4798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382472" y="1667279"/>
            <a:ext cx="59836" cy="4788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64462" y="4140564"/>
            <a:ext cx="461665" cy="230143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1611" y="4522644"/>
            <a:ext cx="461665" cy="192067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BLUEPRINT X 2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80643" y="4777668"/>
            <a:ext cx="461665" cy="167821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 PLANS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0031568" y="1657311"/>
            <a:ext cx="48866" cy="4798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623644" y="4455017"/>
            <a:ext cx="461665" cy="204815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NEW COUNCILS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216696" y="933943"/>
            <a:ext cx="11791689" cy="97403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2019                                                             		                                                                          April 2021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94" y="2230305"/>
            <a:ext cx="6422297" cy="32918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BOARD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64779" y="2777417"/>
            <a:ext cx="4434433" cy="329184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BOARDS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794" y="1769317"/>
            <a:ext cx="10041278" cy="32918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OVERSIGHT BOARD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93954" y="-1775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Programme Phases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4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Programme </a:t>
            </a:r>
            <a:r>
              <a:rPr lang="en-GB" dirty="0" err="1"/>
              <a:t>Workstreams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6" y="1380743"/>
            <a:ext cx="11979522" cy="45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The Prospectus!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51222" y="1136822"/>
            <a:ext cx="9393236" cy="5078627"/>
            <a:chOff x="1551222" y="1136822"/>
            <a:chExt cx="9393236" cy="50786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222" y="1136822"/>
              <a:ext cx="9393236" cy="507862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53768" y="1146154"/>
              <a:ext cx="4937916" cy="916973"/>
            </a:xfrm>
            <a:prstGeom prst="rect">
              <a:avLst/>
            </a:prstGeom>
            <a:solidFill>
              <a:srgbClr val="88C1C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160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Things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252" y="1396182"/>
            <a:ext cx="5656006" cy="436291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Reminder of context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Government Decision &amp; Process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Timescale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Programme Governance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Programme Delivery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3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…since our last forum in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38053"/>
            <a:ext cx="4712110" cy="28857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We have received a government decision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More opportunities for transformational change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More realistic timescale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3090" y="3338053"/>
            <a:ext cx="4712110" cy="2885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Timescale for statutory approval process (secondary legislation)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Still a significant delivery challenge</a:t>
            </a:r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68" y="1821579"/>
            <a:ext cx="1228879" cy="1228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47" y="1821579"/>
            <a:ext cx="1223194" cy="13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…what we told you 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199"/>
            <a:ext cx="10065774" cy="4178711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dirty="0"/>
              <a:t>Following the government’s statutory consultation, the </a:t>
            </a:r>
            <a:r>
              <a:rPr lang="en-GB" dirty="0" err="1"/>
              <a:t>SoS</a:t>
            </a:r>
            <a:r>
              <a:rPr lang="en-GB" dirty="0"/>
              <a:t> had three options open to him;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1028700" lvl="1" indent="-571500">
              <a:buClr>
                <a:schemeClr val="tx1"/>
              </a:buClr>
              <a:buFont typeface="+mj-lt"/>
              <a:buAutoNum type="romanUcPeriod"/>
            </a:pPr>
            <a:r>
              <a:rPr lang="en-GB" dirty="0"/>
              <a:t> Not to approve the joint submission</a:t>
            </a:r>
          </a:p>
          <a:p>
            <a:pPr marL="1028700" lvl="1" indent="-571500">
              <a:buClr>
                <a:schemeClr val="tx1"/>
              </a:buClr>
              <a:buFont typeface="+mj-lt"/>
              <a:buAutoNum type="romanUcPeriod"/>
            </a:pPr>
            <a:endParaRPr lang="en-GB" dirty="0"/>
          </a:p>
          <a:p>
            <a:pPr marL="1028700" lvl="1" indent="-571500">
              <a:buClr>
                <a:schemeClr val="tx1"/>
              </a:buClr>
              <a:buFont typeface="+mj-lt"/>
              <a:buAutoNum type="romanUcPeriod"/>
            </a:pPr>
            <a:r>
              <a:rPr lang="en-GB" dirty="0"/>
              <a:t> To approve the joint submission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dirty="0"/>
          </a:p>
          <a:p>
            <a:pPr marL="1028700" lvl="1" indent="-571500">
              <a:buClr>
                <a:schemeClr val="tx1"/>
              </a:buClr>
              <a:buFont typeface="+mj-lt"/>
              <a:buAutoNum type="romanUcPeriod"/>
            </a:pPr>
            <a:r>
              <a:rPr lang="en-GB" dirty="0"/>
              <a:t>To approve the joint submission (with modifications)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095" y="2721701"/>
            <a:ext cx="1460705" cy="19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…so what was the </a:t>
            </a:r>
            <a:r>
              <a:rPr lang="en-GB" dirty="0" err="1"/>
              <a:t>SoS</a:t>
            </a:r>
            <a:r>
              <a:rPr lang="en-GB" dirty="0"/>
              <a:t> decision?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129684" cy="4724860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dirty="0"/>
              <a:t>The Secretary of State announced his decision via written statement on Tuesday 14</a:t>
            </a:r>
            <a:r>
              <a:rPr lang="en-GB" baseline="30000" dirty="0"/>
              <a:t>th</a:t>
            </a:r>
            <a:r>
              <a:rPr lang="en-GB" dirty="0"/>
              <a:t> May. The key elements are;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He decided on option 3 – ‘approve with modification’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To approve the creation of two new unitary authorities (North and West)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New authorities will ‘begin’ on </a:t>
            </a:r>
            <a:r>
              <a:rPr lang="en-GB" u="sng" dirty="0"/>
              <a:t>1</a:t>
            </a:r>
            <a:r>
              <a:rPr lang="en-GB" u="sng" baseline="30000" dirty="0"/>
              <a:t>st</a:t>
            </a:r>
            <a:r>
              <a:rPr lang="en-GB" u="sng" dirty="0"/>
              <a:t> April 2021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Dependant upon two other issues</a:t>
            </a:r>
          </a:p>
          <a:p>
            <a:pPr marL="1028700" lvl="1" indent="-571500">
              <a:buClr>
                <a:schemeClr val="tx1"/>
              </a:buClr>
              <a:buFont typeface="+mj-lt"/>
              <a:buAutoNum type="roman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7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199" y="92475"/>
            <a:ext cx="10515600" cy="942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 dirty="0"/>
              <a:t>New Unitary authorities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23059" r="11232" b="32925"/>
          <a:stretch/>
        </p:blipFill>
        <p:spPr>
          <a:xfrm>
            <a:off x="2770139" y="1379681"/>
            <a:ext cx="1451976" cy="800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2" y="1450208"/>
            <a:ext cx="1307865" cy="1322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30149" r="6430" b="29531"/>
          <a:stretch/>
        </p:blipFill>
        <p:spPr>
          <a:xfrm>
            <a:off x="2097029" y="2551870"/>
            <a:ext cx="1879063" cy="860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50" y="3789896"/>
            <a:ext cx="1981200" cy="576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6507"/>
          <a:stretch/>
        </p:blipFill>
        <p:spPr>
          <a:xfrm>
            <a:off x="8948103" y="2981956"/>
            <a:ext cx="1453896" cy="1181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59" y="4187925"/>
            <a:ext cx="1663003" cy="1635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95" y="4655671"/>
            <a:ext cx="2411905" cy="10347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67728" y="6153150"/>
            <a:ext cx="1663003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96978" y="5848350"/>
            <a:ext cx="52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North Northamptonshire Unitary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60060" y="5848350"/>
            <a:ext cx="510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West Northamptonshire Unitary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105525" y="1152531"/>
            <a:ext cx="0" cy="4896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3" y="3477502"/>
            <a:ext cx="3349075" cy="8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…the dependant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533"/>
            <a:ext cx="10129684" cy="4724860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en-GB" dirty="0"/>
              <a:t>Extract from Ministerial Statement;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en-GB" b="1" dirty="0"/>
              <a:t>Children’s Trust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“This is on the basis that there is a Children’s Trust covering the whole of Northamptonshire, which with my support, my </a:t>
            </a:r>
            <a:r>
              <a:rPr lang="en-GB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Rt</a:t>
            </a: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Honourable Friend the Secretary of State for Education is minded to establish, as recommended by the Children’s Commissioner, if the unitary proposal is to be implemented”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sz="2000" i="1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en-GB" sz="2000" b="1" i="1" dirty="0"/>
              <a:t>Health &amp; Social Care Integration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sz="2000" i="1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“it is also on the basis that work continues to be taken forward in Northamptonshire to do more to integrate adult social care and health services”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63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Govt</a:t>
            </a:r>
            <a:r>
              <a:rPr lang="en-GB" dirty="0"/>
              <a:t> Process –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Secondary Legislation needs to be laid in Parliament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Main element = draft ‘Structural Change Order’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Full Parliamentary approval process required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This isn’t a quick process!</a:t>
            </a:r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29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Structural Change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Reminder of what a SCO is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The content is a decision of the Secretary of State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 Council’s are liaising with </a:t>
            </a:r>
            <a:r>
              <a:rPr lang="en-GB" dirty="0" err="1"/>
              <a:t>govt</a:t>
            </a:r>
            <a:r>
              <a:rPr lang="en-GB" dirty="0"/>
              <a:t> officials on the drafting (incl. re-affirming any preferences)</a:t>
            </a:r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88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651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Wingdings 3</vt:lpstr>
      <vt:lpstr>Office Theme</vt:lpstr>
      <vt:lpstr>1_Office Theme</vt:lpstr>
      <vt:lpstr>PowerPoint Presentation</vt:lpstr>
      <vt:lpstr>Things to Cover</vt:lpstr>
      <vt:lpstr>…since our last forum in March</vt:lpstr>
      <vt:lpstr>…what we told you last time</vt:lpstr>
      <vt:lpstr>…so what was the SoS decision?</vt:lpstr>
      <vt:lpstr>PowerPoint Presentation</vt:lpstr>
      <vt:lpstr>…the dependant issues</vt:lpstr>
      <vt:lpstr>Govt Process – Next Steps</vt:lpstr>
      <vt:lpstr>Structural Change Order</vt:lpstr>
      <vt:lpstr>PowerPoint Presentation</vt:lpstr>
      <vt:lpstr>PowerPoint Presentation</vt:lpstr>
      <vt:lpstr>Programme Governance</vt:lpstr>
      <vt:lpstr>PowerPoint Presentation</vt:lpstr>
      <vt:lpstr>PowerPoint Presentation</vt:lpstr>
      <vt:lpstr>PowerPoint Presentation</vt:lpstr>
      <vt:lpstr>Programme Workstreams</vt:lpstr>
      <vt:lpstr>The Prospectus!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Challenge</dc:title>
  <dc:creator>Rochelle Mathieson</dc:creator>
  <cp:lastModifiedBy>Claire Davies</cp:lastModifiedBy>
  <cp:revision>143</cp:revision>
  <cp:lastPrinted>2019-07-05T14:57:03Z</cp:lastPrinted>
  <dcterms:created xsi:type="dcterms:W3CDTF">2018-03-26T10:44:31Z</dcterms:created>
  <dcterms:modified xsi:type="dcterms:W3CDTF">2019-07-05T15:23:42Z</dcterms:modified>
</cp:coreProperties>
</file>